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63" r:id="rId2"/>
    <p:sldId id="257" r:id="rId3"/>
    <p:sldId id="283" r:id="rId4"/>
    <p:sldId id="281" r:id="rId5"/>
    <p:sldId id="282" r:id="rId6"/>
    <p:sldId id="288" r:id="rId7"/>
    <p:sldId id="289" r:id="rId8"/>
    <p:sldId id="284" r:id="rId9"/>
    <p:sldId id="285" r:id="rId10"/>
    <p:sldId id="286" r:id="rId11"/>
    <p:sldId id="299" r:id="rId12"/>
    <p:sldId id="301" r:id="rId13"/>
    <p:sldId id="304" r:id="rId14"/>
    <p:sldId id="305" r:id="rId15"/>
    <p:sldId id="287" r:id="rId16"/>
    <p:sldId id="302" r:id="rId17"/>
    <p:sldId id="303" r:id="rId18"/>
    <p:sldId id="290" r:id="rId19"/>
    <p:sldId id="261" r:id="rId20"/>
    <p:sldId id="277" r:id="rId21"/>
    <p:sldId id="275" r:id="rId22"/>
    <p:sldId id="278" r:id="rId23"/>
    <p:sldId id="276" r:id="rId24"/>
    <p:sldId id="279" r:id="rId25"/>
    <p:sldId id="262" r:id="rId26"/>
    <p:sldId id="291" r:id="rId27"/>
    <p:sldId id="292" r:id="rId28"/>
    <p:sldId id="267" r:id="rId29"/>
  </p:sldIdLst>
  <p:sldSz cx="9144000" cy="6858000" type="screen4x3"/>
  <p:notesSz cx="6858000" cy="9144000"/>
  <p:embeddedFontLst>
    <p:embeddedFont>
      <p:font typeface="Helvetica" panose="020B0604020202020204" pitchFamily="34" charset="0"/>
      <p:regular r:id="rId31"/>
      <p:bold r:id="rId32"/>
      <p:italic r:id="rId33"/>
      <p:boldItalic r:id="rId34"/>
    </p:embeddedFont>
    <p:embeddedFont>
      <p:font typeface="Times" panose="02020603050405020304" pitchFamily="18" charset="0"/>
      <p:regular r:id="rId35"/>
      <p:bold r:id="rId36"/>
      <p:italic r:id="rId37"/>
      <p:boldItalic r:id="rId38"/>
    </p:embeddedFont>
    <p:embeddedFont>
      <p:font typeface="현대하모니 M" panose="02020603020101020101" pitchFamily="18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현대하모니 B" panose="02020603020101020101" pitchFamily="18" charset="-127"/>
      <p:regular r:id="rId42"/>
    </p:embeddedFont>
    <p:embeddedFont>
      <p:font typeface="휴먼명조" panose="02010504000101010101" pitchFamily="2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B6B6"/>
    <a:srgbClr val="99CC00"/>
    <a:srgbClr val="FF33CC"/>
    <a:srgbClr val="6600FF"/>
    <a:srgbClr val="FF5050"/>
    <a:srgbClr val="F3B10D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9" autoAdjust="0"/>
    <p:restoredTop sz="94660"/>
  </p:normalViewPr>
  <p:slideViewPr>
    <p:cSldViewPr showGuides="1">
      <p:cViewPr>
        <p:scale>
          <a:sx n="75" d="100"/>
          <a:sy n="75" d="100"/>
        </p:scale>
        <p:origin x="-121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222F3-97D6-432E-B3B4-4B05F79FE567}" type="datetimeFigureOut">
              <a:rPr lang="ko-KR" altLang="en-US" smtClean="0"/>
              <a:pPr/>
              <a:t>2017-06-25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B97EA-2796-46F7-8BC0-467D0E24DE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44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B97EA-2796-46F7-8BC0-467D0E24DEE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9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583F-4ACE-4D31-B91E-49FCE27726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437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583F-4ACE-4D31-B91E-49FCE27726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331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583F-4ACE-4D31-B91E-49FCE27726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423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94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793424"/>
            <a:ext cx="9144000" cy="108012"/>
          </a:xfrm>
          <a:prstGeom prst="rect">
            <a:avLst/>
          </a:prstGeom>
          <a:solidFill>
            <a:srgbClr val="38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448" y="105185"/>
            <a:ext cx="287587" cy="689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0671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793424"/>
            <a:ext cx="9144000" cy="1080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448" y="105185"/>
            <a:ext cx="287587" cy="689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934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793424"/>
            <a:ext cx="9144000" cy="108012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448" y="105185"/>
            <a:ext cx="287587" cy="689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830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793424"/>
            <a:ext cx="9144000" cy="108012"/>
          </a:xfrm>
          <a:prstGeom prst="rect">
            <a:avLst/>
          </a:prstGeom>
          <a:solidFill>
            <a:srgbClr val="F3B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448" y="105185"/>
            <a:ext cx="287587" cy="689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336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583F-4ACE-4D31-B91E-49FCE27726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01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583F-4ACE-4D31-B91E-49FCE27726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90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583F-4ACE-4D31-B91E-49FCE27726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270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583F-4ACE-4D31-B91E-49FCE27726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1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583F-4ACE-4D31-B91E-49FCE27726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382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583F-4ACE-4D31-B91E-49FCE27726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99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583F-4ACE-4D31-B91E-49FCE27726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157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583F-4ACE-4D31-B91E-49FCE27726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3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4583F-4ACE-4D31-B91E-49FCE27726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724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6.xml"/><Relationship Id="rId1" Type="http://schemas.openxmlformats.org/officeDocument/2006/relationships/video" Target="file:///C:\Users\MD\Desktop\&#51333;&#49444;&#48156;&#54364;%20&#52572;&#51333;\&#49884;&#50672;&#46041;&#50689;&#49345;.mp4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video" Target="file:///C:\Users\MD\Desktop\&#51333;&#49444;&#48156;&#54364;%20&#52572;&#51333;\%5bmix%5d%5bIoT@home%5d%20&#48148;&#47532;&#49828;&#53440;%20&#50980;&#54812;&#47161;&#50472;&#51032;%20&#50500;&#51452;%20&#53945;&#48324;&#54620;%20&#54616;&#47336;%20-%20YouTube%20(360p)(0).av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67"/>
          <p:cNvGrpSpPr>
            <a:grpSpLocks/>
          </p:cNvGrpSpPr>
          <p:nvPr/>
        </p:nvGrpSpPr>
        <p:grpSpPr bwMode="auto">
          <a:xfrm>
            <a:off x="539552" y="1176283"/>
            <a:ext cx="1521062" cy="1516324"/>
            <a:chOff x="-236069" y="1268760"/>
            <a:chExt cx="2174191" cy="2165148"/>
          </a:xfrm>
          <a:solidFill>
            <a:srgbClr val="7F7F7F"/>
          </a:solidFill>
        </p:grpSpPr>
        <p:sp>
          <p:nvSpPr>
            <p:cNvPr id="5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chemeClr val="accent6">
                    <a:lumMod val="50000"/>
                  </a:schemeClr>
                </a:solidFill>
                <a:sym typeface="Times" pitchFamily="18" charset="0"/>
              </a:endParaRPr>
            </a:p>
          </p:txBody>
        </p:sp>
        <p:sp>
          <p:nvSpPr>
            <p:cNvPr id="6" name="직사각형 69"/>
            <p:cNvSpPr/>
            <p:nvPr/>
          </p:nvSpPr>
          <p:spPr>
            <a:xfrm>
              <a:off x="785390" y="1268761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chemeClr val="accent6">
                    <a:lumMod val="50000"/>
                  </a:schemeClr>
                </a:solidFill>
                <a:sym typeface="Times" pitchFamily="18" charset="0"/>
              </a:endParaRPr>
            </a:p>
          </p:txBody>
        </p:sp>
        <p:sp>
          <p:nvSpPr>
            <p:cNvPr id="7" name="직사각형 70"/>
            <p:cNvSpPr/>
            <p:nvPr/>
          </p:nvSpPr>
          <p:spPr>
            <a:xfrm rot="5400000">
              <a:off x="786599" y="1268765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chemeClr val="accent6">
                    <a:lumMod val="50000"/>
                  </a:schemeClr>
                </a:solidFill>
                <a:sym typeface="Times" pitchFamily="18" charset="0"/>
              </a:endParaRPr>
            </a:p>
          </p:txBody>
        </p:sp>
        <p:sp>
          <p:nvSpPr>
            <p:cNvPr id="8" name="직사각형 71"/>
            <p:cNvSpPr/>
            <p:nvPr/>
          </p:nvSpPr>
          <p:spPr>
            <a:xfrm rot="3600000">
              <a:off x="786600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chemeClr val="accent6">
                    <a:lumMod val="50000"/>
                  </a:schemeClr>
                </a:solidFill>
                <a:sym typeface="Times" pitchFamily="18" charset="0"/>
              </a:endParaRPr>
            </a:p>
          </p:txBody>
        </p:sp>
        <p:sp>
          <p:nvSpPr>
            <p:cNvPr id="9" name="직사각형 72"/>
            <p:cNvSpPr/>
            <p:nvPr/>
          </p:nvSpPr>
          <p:spPr>
            <a:xfrm rot="1800000">
              <a:off x="771438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chemeClr val="accent6">
                    <a:lumMod val="50000"/>
                  </a:schemeClr>
                </a:solidFill>
                <a:sym typeface="Times" pitchFamily="18" charset="0"/>
              </a:endParaRPr>
            </a:p>
          </p:txBody>
        </p:sp>
        <p:sp>
          <p:nvSpPr>
            <p:cNvPr id="10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chemeClr val="accent6">
                    <a:lumMod val="50000"/>
                  </a:schemeClr>
                </a:solidFill>
                <a:sym typeface="Times" pitchFamily="18" charset="0"/>
              </a:endParaRPr>
            </a:p>
          </p:txBody>
        </p:sp>
        <p:sp>
          <p:nvSpPr>
            <p:cNvPr id="11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chemeClr val="accent6">
                    <a:lumMod val="50000"/>
                  </a:schemeClr>
                </a:solidFill>
                <a:sym typeface="Times" pitchFamily="18" charset="0"/>
              </a:endParaRPr>
            </a:p>
          </p:txBody>
        </p:sp>
      </p:grpSp>
      <p:cxnSp>
        <p:nvCxnSpPr>
          <p:cNvPr id="13" name="직선 연결선 12"/>
          <p:cNvCxnSpPr>
            <a:stCxn id="6" idx="2"/>
          </p:cNvCxnSpPr>
          <p:nvPr/>
        </p:nvCxnSpPr>
        <p:spPr>
          <a:xfrm>
            <a:off x="1304964" y="2689171"/>
            <a:ext cx="5931332" cy="0"/>
          </a:xfrm>
          <a:prstGeom prst="line">
            <a:avLst/>
          </a:prstGeom>
          <a:ln w="635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57772" y="2000240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 </a:t>
            </a:r>
            <a:r>
              <a:rPr lang="ko-KR" altLang="en-US" sz="3200" dirty="0" smtClean="0">
                <a:latin typeface="현대하모니 B" pitchFamily="18" charset="-127"/>
                <a:ea typeface="현대하모니 B" pitchFamily="18" charset="-127"/>
              </a:rPr>
              <a:t>청각장애인 보행 보조기구</a:t>
            </a:r>
            <a:endParaRPr lang="ko-KR" altLang="en-US" sz="7200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859299" y="3573016"/>
            <a:ext cx="2537970" cy="2020380"/>
            <a:chOff x="5859299" y="3573016"/>
            <a:chExt cx="2537970" cy="2020380"/>
          </a:xfrm>
        </p:grpSpPr>
        <p:grpSp>
          <p:nvGrpSpPr>
            <p:cNvPr id="15" name="그룹 67"/>
            <p:cNvGrpSpPr>
              <a:grpSpLocks/>
            </p:cNvGrpSpPr>
            <p:nvPr/>
          </p:nvGrpSpPr>
          <p:grpSpPr bwMode="auto">
            <a:xfrm>
              <a:off x="5868144" y="3573016"/>
              <a:ext cx="504056" cy="580220"/>
              <a:chOff x="-236069" y="1268760"/>
              <a:chExt cx="2174191" cy="2165148"/>
            </a:xfrm>
            <a:solidFill>
              <a:srgbClr val="7F7F7F"/>
            </a:solidFill>
          </p:grpSpPr>
          <p:sp>
            <p:nvSpPr>
              <p:cNvPr id="16" name="타원 68"/>
              <p:cNvSpPr/>
              <p:nvPr/>
            </p:nvSpPr>
            <p:spPr>
              <a:xfrm>
                <a:off x="-6545" y="1484105"/>
                <a:ext cx="1729097" cy="1729554"/>
              </a:xfrm>
              <a:prstGeom prst="ellips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>
                  <a:solidFill>
                    <a:srgbClr val="7F7F7F"/>
                  </a:solidFill>
                  <a:sym typeface="Times" pitchFamily="18" charset="0"/>
                </a:endParaRPr>
              </a:p>
            </p:txBody>
          </p:sp>
          <p:sp>
            <p:nvSpPr>
              <p:cNvPr id="17" name="직사각형 69"/>
              <p:cNvSpPr/>
              <p:nvPr/>
            </p:nvSpPr>
            <p:spPr>
              <a:xfrm>
                <a:off x="785390" y="1268761"/>
                <a:ext cx="145226" cy="2160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>
                  <a:solidFill>
                    <a:srgbClr val="7F7F7F"/>
                  </a:solidFill>
                  <a:sym typeface="Times" pitchFamily="18" charset="0"/>
                </a:endParaRPr>
              </a:p>
            </p:txBody>
          </p:sp>
          <p:sp>
            <p:nvSpPr>
              <p:cNvPr id="18" name="직사각형 70"/>
              <p:cNvSpPr/>
              <p:nvPr/>
            </p:nvSpPr>
            <p:spPr>
              <a:xfrm rot="5400000">
                <a:off x="786599" y="1268765"/>
                <a:ext cx="142808" cy="2160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>
                  <a:solidFill>
                    <a:srgbClr val="7F7F7F"/>
                  </a:solidFill>
                  <a:sym typeface="Times" pitchFamily="18" charset="0"/>
                </a:endParaRPr>
              </a:p>
            </p:txBody>
          </p:sp>
          <p:sp>
            <p:nvSpPr>
              <p:cNvPr id="19" name="직사각형 71"/>
              <p:cNvSpPr/>
              <p:nvPr/>
            </p:nvSpPr>
            <p:spPr>
              <a:xfrm rot="3600000">
                <a:off x="786600" y="1268764"/>
                <a:ext cx="142808" cy="2160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>
                  <a:solidFill>
                    <a:srgbClr val="7F7F7F"/>
                  </a:solidFill>
                  <a:sym typeface="Times" pitchFamily="18" charset="0"/>
                </a:endParaRPr>
              </a:p>
            </p:txBody>
          </p:sp>
          <p:sp>
            <p:nvSpPr>
              <p:cNvPr id="20" name="직사각형 72"/>
              <p:cNvSpPr/>
              <p:nvPr/>
            </p:nvSpPr>
            <p:spPr>
              <a:xfrm rot="1800000">
                <a:off x="771438" y="1273668"/>
                <a:ext cx="145226" cy="2160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>
                  <a:solidFill>
                    <a:srgbClr val="7F7F7F"/>
                  </a:solidFill>
                  <a:sym typeface="Times" pitchFamily="18" charset="0"/>
                </a:endParaRPr>
              </a:p>
            </p:txBody>
          </p:sp>
          <p:sp>
            <p:nvSpPr>
              <p:cNvPr id="21" name="직사각형 73"/>
              <p:cNvSpPr/>
              <p:nvPr/>
            </p:nvSpPr>
            <p:spPr>
              <a:xfrm rot="18000000">
                <a:off x="772646" y="1273670"/>
                <a:ext cx="142808" cy="2160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>
                  <a:solidFill>
                    <a:srgbClr val="7F7F7F"/>
                  </a:solidFill>
                  <a:sym typeface="Times" pitchFamily="18" charset="0"/>
                </a:endParaRPr>
              </a:p>
            </p:txBody>
          </p:sp>
          <p:sp>
            <p:nvSpPr>
              <p:cNvPr id="22" name="직사각형 74"/>
              <p:cNvSpPr/>
              <p:nvPr/>
            </p:nvSpPr>
            <p:spPr>
              <a:xfrm rot="19800000">
                <a:off x="785391" y="1268760"/>
                <a:ext cx="145226" cy="2160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>
                  <a:solidFill>
                    <a:srgbClr val="7F7F7F"/>
                  </a:solidFill>
                  <a:sym typeface="Times" pitchFamily="18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381045" y="3677802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현대하모니 M" pitchFamily="18" charset="-127"/>
                  <a:ea typeface="현대하모니 M" pitchFamily="18" charset="-127"/>
                </a:rPr>
                <a:t>201321223 </a:t>
              </a:r>
              <a:r>
                <a:rPr lang="ko-KR" altLang="en-US" dirty="0" smtClean="0">
                  <a:latin typeface="현대하모니 M" pitchFamily="18" charset="-127"/>
                  <a:ea typeface="현대하모니 M" pitchFamily="18" charset="-127"/>
                </a:rPr>
                <a:t>문혜영</a:t>
              </a:r>
              <a:endParaRPr lang="ko-KR" altLang="en-US" dirty="0">
                <a:latin typeface="현대하모니 M" pitchFamily="18" charset="-127"/>
                <a:ea typeface="현대하모니 M" pitchFamily="18" charset="-127"/>
              </a:endParaRPr>
            </a:p>
          </p:txBody>
        </p:sp>
        <p:grpSp>
          <p:nvGrpSpPr>
            <p:cNvPr id="35" name="그룹 67"/>
            <p:cNvGrpSpPr>
              <a:grpSpLocks/>
            </p:cNvGrpSpPr>
            <p:nvPr/>
          </p:nvGrpSpPr>
          <p:grpSpPr bwMode="auto">
            <a:xfrm>
              <a:off x="5859299" y="4293096"/>
              <a:ext cx="504056" cy="580220"/>
              <a:chOff x="-236069" y="1268760"/>
              <a:chExt cx="2174191" cy="2165148"/>
            </a:xfrm>
            <a:solidFill>
              <a:srgbClr val="7F7F7F"/>
            </a:solidFill>
          </p:grpSpPr>
          <p:sp>
            <p:nvSpPr>
              <p:cNvPr id="37" name="타원 68"/>
              <p:cNvSpPr/>
              <p:nvPr/>
            </p:nvSpPr>
            <p:spPr>
              <a:xfrm>
                <a:off x="-6545" y="1484105"/>
                <a:ext cx="1729097" cy="1729554"/>
              </a:xfrm>
              <a:prstGeom prst="ellips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>
                  <a:solidFill>
                    <a:srgbClr val="38B6B6"/>
                  </a:solidFill>
                  <a:sym typeface="Times" pitchFamily="18" charset="0"/>
                </a:endParaRPr>
              </a:p>
            </p:txBody>
          </p:sp>
          <p:sp>
            <p:nvSpPr>
              <p:cNvPr id="38" name="직사각형 69"/>
              <p:cNvSpPr/>
              <p:nvPr/>
            </p:nvSpPr>
            <p:spPr>
              <a:xfrm>
                <a:off x="785390" y="1268761"/>
                <a:ext cx="145226" cy="2160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>
                  <a:solidFill>
                    <a:srgbClr val="38B6B6"/>
                  </a:solidFill>
                  <a:sym typeface="Times" pitchFamily="18" charset="0"/>
                </a:endParaRPr>
              </a:p>
            </p:txBody>
          </p:sp>
          <p:sp>
            <p:nvSpPr>
              <p:cNvPr id="39" name="직사각형 70"/>
              <p:cNvSpPr/>
              <p:nvPr/>
            </p:nvSpPr>
            <p:spPr>
              <a:xfrm rot="5400000">
                <a:off x="786599" y="1268765"/>
                <a:ext cx="142808" cy="2160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>
                  <a:solidFill>
                    <a:srgbClr val="38B6B6"/>
                  </a:solidFill>
                  <a:sym typeface="Times" pitchFamily="18" charset="0"/>
                </a:endParaRPr>
              </a:p>
            </p:txBody>
          </p:sp>
          <p:sp>
            <p:nvSpPr>
              <p:cNvPr id="40" name="직사각형 71"/>
              <p:cNvSpPr/>
              <p:nvPr/>
            </p:nvSpPr>
            <p:spPr>
              <a:xfrm rot="3600000">
                <a:off x="786600" y="1268764"/>
                <a:ext cx="142808" cy="2160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>
                  <a:solidFill>
                    <a:srgbClr val="38B6B6"/>
                  </a:solidFill>
                  <a:sym typeface="Times" pitchFamily="18" charset="0"/>
                </a:endParaRPr>
              </a:p>
            </p:txBody>
          </p:sp>
          <p:sp>
            <p:nvSpPr>
              <p:cNvPr id="41" name="직사각형 72"/>
              <p:cNvSpPr/>
              <p:nvPr/>
            </p:nvSpPr>
            <p:spPr>
              <a:xfrm rot="1800000">
                <a:off x="771438" y="1273668"/>
                <a:ext cx="145226" cy="2160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>
                  <a:solidFill>
                    <a:srgbClr val="38B6B6"/>
                  </a:solidFill>
                  <a:sym typeface="Times" pitchFamily="18" charset="0"/>
                </a:endParaRPr>
              </a:p>
            </p:txBody>
          </p:sp>
          <p:sp>
            <p:nvSpPr>
              <p:cNvPr id="42" name="직사각형 73"/>
              <p:cNvSpPr/>
              <p:nvPr/>
            </p:nvSpPr>
            <p:spPr>
              <a:xfrm rot="18000000">
                <a:off x="772646" y="1273670"/>
                <a:ext cx="142808" cy="2160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>
                  <a:solidFill>
                    <a:srgbClr val="38B6B6"/>
                  </a:solidFill>
                  <a:sym typeface="Times" pitchFamily="18" charset="0"/>
                </a:endParaRPr>
              </a:p>
            </p:txBody>
          </p:sp>
          <p:sp>
            <p:nvSpPr>
              <p:cNvPr id="43" name="직사각형 74"/>
              <p:cNvSpPr/>
              <p:nvPr/>
            </p:nvSpPr>
            <p:spPr>
              <a:xfrm rot="19800000">
                <a:off x="785391" y="1268760"/>
                <a:ext cx="145226" cy="2160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>
                  <a:solidFill>
                    <a:srgbClr val="38B6B6"/>
                  </a:solidFill>
                  <a:sym typeface="Times" pitchFamily="18" charset="0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6372200" y="4397882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현대하모니 M" pitchFamily="18" charset="-127"/>
                  <a:ea typeface="현대하모니 M" pitchFamily="18" charset="-127"/>
                </a:rPr>
                <a:t>201421317 </a:t>
              </a:r>
              <a:r>
                <a:rPr lang="ko-KR" altLang="en-US" dirty="0" err="1" smtClean="0">
                  <a:latin typeface="현대하모니 M" pitchFamily="18" charset="-127"/>
                  <a:ea typeface="현대하모니 M" pitchFamily="18" charset="-127"/>
                </a:rPr>
                <a:t>이무동</a:t>
              </a:r>
              <a:endParaRPr lang="ko-KR" altLang="en-US" dirty="0">
                <a:latin typeface="현대하모니 M" pitchFamily="18" charset="-127"/>
                <a:ea typeface="현대하모니 M" pitchFamily="18" charset="-127"/>
              </a:endParaRPr>
            </a:p>
          </p:txBody>
        </p:sp>
        <p:grpSp>
          <p:nvGrpSpPr>
            <p:cNvPr id="45" name="그룹 67"/>
            <p:cNvGrpSpPr>
              <a:grpSpLocks/>
            </p:cNvGrpSpPr>
            <p:nvPr/>
          </p:nvGrpSpPr>
          <p:grpSpPr bwMode="auto">
            <a:xfrm>
              <a:off x="5859299" y="5013176"/>
              <a:ext cx="504056" cy="580220"/>
              <a:chOff x="-236069" y="1268760"/>
              <a:chExt cx="2174191" cy="2165148"/>
            </a:xfrm>
            <a:solidFill>
              <a:srgbClr val="7F7F7F"/>
            </a:solidFill>
          </p:grpSpPr>
          <p:sp>
            <p:nvSpPr>
              <p:cNvPr id="47" name="타원 68"/>
              <p:cNvSpPr/>
              <p:nvPr/>
            </p:nvSpPr>
            <p:spPr>
              <a:xfrm>
                <a:off x="-6545" y="1484105"/>
                <a:ext cx="1729097" cy="1729554"/>
              </a:xfrm>
              <a:prstGeom prst="ellipse">
                <a:avLst/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>
                  <a:solidFill>
                    <a:srgbClr val="7F7F7F"/>
                  </a:solidFill>
                  <a:sym typeface="Times" pitchFamily="18" charset="0"/>
                </a:endParaRPr>
              </a:p>
            </p:txBody>
          </p:sp>
          <p:sp>
            <p:nvSpPr>
              <p:cNvPr id="48" name="직사각형 69"/>
              <p:cNvSpPr/>
              <p:nvPr/>
            </p:nvSpPr>
            <p:spPr>
              <a:xfrm>
                <a:off x="785390" y="1268761"/>
                <a:ext cx="145226" cy="2160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>
                  <a:solidFill>
                    <a:srgbClr val="7F7F7F"/>
                  </a:solidFill>
                  <a:sym typeface="Times" pitchFamily="18" charset="0"/>
                </a:endParaRPr>
              </a:p>
            </p:txBody>
          </p:sp>
          <p:sp>
            <p:nvSpPr>
              <p:cNvPr id="49" name="직사각형 70"/>
              <p:cNvSpPr/>
              <p:nvPr/>
            </p:nvSpPr>
            <p:spPr>
              <a:xfrm rot="5400000">
                <a:off x="786599" y="1268765"/>
                <a:ext cx="142808" cy="2160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>
                  <a:solidFill>
                    <a:srgbClr val="7F7F7F"/>
                  </a:solidFill>
                  <a:sym typeface="Times" pitchFamily="18" charset="0"/>
                </a:endParaRPr>
              </a:p>
            </p:txBody>
          </p:sp>
          <p:sp>
            <p:nvSpPr>
              <p:cNvPr id="50" name="직사각형 71"/>
              <p:cNvSpPr/>
              <p:nvPr/>
            </p:nvSpPr>
            <p:spPr>
              <a:xfrm rot="3600000">
                <a:off x="786600" y="1268764"/>
                <a:ext cx="142808" cy="2160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>
                  <a:solidFill>
                    <a:srgbClr val="7F7F7F"/>
                  </a:solidFill>
                  <a:sym typeface="Times" pitchFamily="18" charset="0"/>
                </a:endParaRPr>
              </a:p>
            </p:txBody>
          </p:sp>
          <p:sp>
            <p:nvSpPr>
              <p:cNvPr id="51" name="직사각형 72"/>
              <p:cNvSpPr/>
              <p:nvPr/>
            </p:nvSpPr>
            <p:spPr>
              <a:xfrm rot="1800000">
                <a:off x="771438" y="1273668"/>
                <a:ext cx="145226" cy="2160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>
                  <a:solidFill>
                    <a:srgbClr val="7F7F7F"/>
                  </a:solidFill>
                  <a:sym typeface="Times" pitchFamily="18" charset="0"/>
                </a:endParaRPr>
              </a:p>
            </p:txBody>
          </p:sp>
          <p:sp>
            <p:nvSpPr>
              <p:cNvPr id="52" name="직사각형 73"/>
              <p:cNvSpPr/>
              <p:nvPr/>
            </p:nvSpPr>
            <p:spPr>
              <a:xfrm rot="18000000">
                <a:off x="772646" y="1273670"/>
                <a:ext cx="142808" cy="2160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>
                  <a:solidFill>
                    <a:srgbClr val="7F7F7F"/>
                  </a:solidFill>
                  <a:sym typeface="Times" pitchFamily="18" charset="0"/>
                </a:endParaRPr>
              </a:p>
            </p:txBody>
          </p:sp>
          <p:sp>
            <p:nvSpPr>
              <p:cNvPr id="53" name="직사각형 74"/>
              <p:cNvSpPr/>
              <p:nvPr/>
            </p:nvSpPr>
            <p:spPr>
              <a:xfrm rot="19800000">
                <a:off x="785391" y="1268760"/>
                <a:ext cx="145226" cy="2160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>
                  <a:solidFill>
                    <a:srgbClr val="7F7F7F"/>
                  </a:solidFill>
                  <a:sym typeface="Times" pitchFamily="18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6372200" y="5117962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현대하모니 M" pitchFamily="18" charset="-127"/>
                  <a:ea typeface="현대하모니 M" pitchFamily="18" charset="-127"/>
                </a:rPr>
                <a:t>201221373 </a:t>
              </a:r>
              <a:r>
                <a:rPr lang="ko-KR" altLang="en-US" dirty="0" smtClean="0">
                  <a:latin typeface="현대하모니 M" pitchFamily="18" charset="-127"/>
                  <a:ea typeface="현대하모니 M" pitchFamily="18" charset="-127"/>
                </a:rPr>
                <a:t>정동하</a:t>
              </a:r>
              <a:endParaRPr lang="ko-KR" altLang="en-US" dirty="0">
                <a:latin typeface="현대하모니 M" pitchFamily="18" charset="-127"/>
                <a:ea typeface="현대하모니 M" pitchFamily="18" charset="-127"/>
              </a:endParaRPr>
            </a:p>
          </p:txBody>
        </p:sp>
      </p:grpSp>
      <p:sp>
        <p:nvSpPr>
          <p:cNvPr id="54" name="슬라이드 번호 개체 틀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583F-4ACE-4D31-B91E-49FCE27726D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00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62627E-6 L 0.64132 -0.0025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66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80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1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2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3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4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5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6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38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73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4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5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6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7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8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9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39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66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7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8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9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0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1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2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40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59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0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3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4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5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3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52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3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5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6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4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45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6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7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pic>
        <p:nvPicPr>
          <p:cNvPr id="1025" name="_x31873712" descr="EMB000014ac3e9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23" y="2196524"/>
            <a:ext cx="4283966" cy="349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32635008" descr="EMB000014ac3e9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148574"/>
            <a:ext cx="4191345" cy="354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32635008" descr="EMB000014ac3e9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2" y="1924661"/>
            <a:ext cx="4301777" cy="376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32635088" descr="EMB000014ac3ea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044" y="1924661"/>
            <a:ext cx="4219325" cy="376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그룹 67"/>
          <p:cNvGrpSpPr>
            <a:grpSpLocks noChangeAspect="1"/>
          </p:cNvGrpSpPr>
          <p:nvPr/>
        </p:nvGrpSpPr>
        <p:grpSpPr bwMode="auto">
          <a:xfrm rot="900000" flipV="1">
            <a:off x="509583" y="1065817"/>
            <a:ext cx="477553" cy="476064"/>
            <a:chOff x="-236069" y="1268760"/>
            <a:chExt cx="2174190" cy="2165148"/>
          </a:xfrm>
          <a:solidFill>
            <a:srgbClr val="FF5050"/>
          </a:solidFill>
        </p:grpSpPr>
        <p:sp>
          <p:nvSpPr>
            <p:cNvPr id="97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8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9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0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1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2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3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1016987" y="1043156"/>
            <a:ext cx="6473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3-2 </a:t>
            </a:r>
            <a:r>
              <a:rPr lang="ko-KR" altLang="en-US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학기 제품개발설계 제</a:t>
            </a:r>
            <a:r>
              <a:rPr lang="ko-KR" altLang="en-US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품</a:t>
            </a:r>
          </a:p>
        </p:txBody>
      </p:sp>
    </p:spTree>
    <p:extLst>
      <p:ext uri="{BB962C8B-B14F-4D97-AF65-F5344CB8AC3E}">
        <p14:creationId xmlns:p14="http://schemas.microsoft.com/office/powerpoint/2010/main" val="84428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5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80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1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2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3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4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5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6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38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73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4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5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6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7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8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9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39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66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7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8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9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0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1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2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40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59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0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3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4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5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3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52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3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5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6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4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45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6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7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87" name="그룹 67"/>
          <p:cNvGrpSpPr>
            <a:grpSpLocks noChangeAspect="1"/>
          </p:cNvGrpSpPr>
          <p:nvPr/>
        </p:nvGrpSpPr>
        <p:grpSpPr bwMode="auto">
          <a:xfrm rot="900000" flipV="1">
            <a:off x="509583" y="1065817"/>
            <a:ext cx="477553" cy="476064"/>
            <a:chOff x="-236069" y="1268760"/>
            <a:chExt cx="2174190" cy="2165148"/>
          </a:xfrm>
          <a:solidFill>
            <a:srgbClr val="FF5050"/>
          </a:solidFill>
        </p:grpSpPr>
        <p:sp>
          <p:nvSpPr>
            <p:cNvPr id="88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9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0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1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2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3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4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1016987" y="1043156"/>
            <a:ext cx="6473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4-1 </a:t>
            </a:r>
            <a:r>
              <a:rPr lang="ko-KR" altLang="en-US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학기 종합설계과제 과정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306863"/>
              </p:ext>
            </p:extLst>
          </p:nvPr>
        </p:nvGraphicFramePr>
        <p:xfrm>
          <a:off x="781182" y="2132856"/>
          <a:ext cx="7740319" cy="3600399"/>
        </p:xfrm>
        <a:graphic>
          <a:graphicData uri="http://schemas.openxmlformats.org/drawingml/2006/table">
            <a:tbl>
              <a:tblPr/>
              <a:tblGrid>
                <a:gridCol w="2546917"/>
                <a:gridCol w="432728"/>
                <a:gridCol w="432728"/>
                <a:gridCol w="432728"/>
                <a:gridCol w="432728"/>
                <a:gridCol w="432728"/>
                <a:gridCol w="432728"/>
                <a:gridCol w="432728"/>
                <a:gridCol w="432728"/>
                <a:gridCol w="432728"/>
                <a:gridCol w="432728"/>
                <a:gridCol w="432728"/>
                <a:gridCol w="433394"/>
              </a:tblGrid>
              <a:tr h="1155703">
                <a:tc>
                  <a:txBody>
                    <a:bodyPr/>
                    <a:lstStyle/>
                    <a:p>
                      <a:pPr marL="6350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일정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63500" marR="6350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세부내용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5/1~5/7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5/8~5/14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5/15~5/21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5/22~5/26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111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FF0000"/>
                          </a:solidFill>
                          <a:effectLst/>
                          <a:ea typeface="휴먼명조"/>
                        </a:rPr>
                        <a:t>부품구입 및 구상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2B56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2B56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2B56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1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FF0000"/>
                          </a:solidFill>
                          <a:effectLst/>
                          <a:ea typeface="휴먼명조"/>
                        </a:rPr>
                        <a:t>기구 및 케이스 제작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2B56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2B56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2B56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1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FF0000"/>
                          </a:solidFill>
                          <a:effectLst/>
                          <a:ea typeface="휴먼명조"/>
                        </a:rPr>
                        <a:t>테스트 진행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2B56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2B56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2B56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1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FF0000"/>
                          </a:solidFill>
                          <a:effectLst/>
                          <a:ea typeface="휴먼명조"/>
                        </a:rPr>
                        <a:t>기능 추가 및 제품 완성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56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56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5686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27692344" descr="DRW000013d446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26" y="2139152"/>
            <a:ext cx="7859613" cy="39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07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80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1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2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3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4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5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6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38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73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4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5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6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7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8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9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39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66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7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8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9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0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1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2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40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59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0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3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4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5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3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52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3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5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6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4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45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6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7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87" name="그룹 67"/>
          <p:cNvGrpSpPr>
            <a:grpSpLocks noChangeAspect="1"/>
          </p:cNvGrpSpPr>
          <p:nvPr/>
        </p:nvGrpSpPr>
        <p:grpSpPr bwMode="auto">
          <a:xfrm rot="900000" flipV="1">
            <a:off x="509583" y="1065817"/>
            <a:ext cx="477553" cy="476064"/>
            <a:chOff x="-236069" y="1268760"/>
            <a:chExt cx="2174190" cy="2165148"/>
          </a:xfrm>
          <a:solidFill>
            <a:srgbClr val="FF5050"/>
          </a:solidFill>
        </p:grpSpPr>
        <p:sp>
          <p:nvSpPr>
            <p:cNvPr id="88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9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0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1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2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3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4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1029687" y="1030456"/>
            <a:ext cx="6473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구성품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6" name="_x230642344" descr="EMB000013d4466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42" y="1623740"/>
            <a:ext cx="2567864" cy="146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_x230644584" descr="EMB000013d4466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373" y="1623740"/>
            <a:ext cx="2622032" cy="150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_x230646840" descr="EMB000013d4466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886" y="1623740"/>
            <a:ext cx="2545092" cy="146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_x230648840" descr="EMB000013d4466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301" y="3391976"/>
            <a:ext cx="2751065" cy="127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_x229782776" descr="EMB000013d4466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44" y="3455308"/>
            <a:ext cx="2612284" cy="121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7" name="_x229783736" descr="EMB000013d4466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211" y="5109368"/>
            <a:ext cx="2698156" cy="129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9" name="_x230434872" descr="EMB000013d4467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845" y="5113547"/>
            <a:ext cx="2612283" cy="130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1247" y="3085976"/>
            <a:ext cx="311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헬씨</a:t>
            </a:r>
            <a:r>
              <a:rPr lang="ko-KR" altLang="en-US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스마트폰</a:t>
            </a:r>
            <a:r>
              <a:rPr lang="ko-KR" altLang="en-US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암밴드</a:t>
            </a:r>
            <a:r>
              <a:rPr lang="ko-KR" altLang="en-US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endParaRPr lang="ko-KR" altLang="en-US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21336" y="309271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OTG</a:t>
            </a:r>
            <a:r>
              <a:rPr lang="ko-KR" altLang="en-US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케이블</a:t>
            </a:r>
            <a:endParaRPr lang="ko-KR" altLang="en-US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20036" y="3085976"/>
            <a:ext cx="255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9V </a:t>
            </a:r>
            <a:r>
              <a:rPr lang="ko-KR" altLang="en-US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배터리 </a:t>
            </a:r>
            <a:r>
              <a:rPr lang="ko-KR" altLang="en-US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홀더</a:t>
            </a:r>
            <a:endParaRPr lang="ko-KR" altLang="en-US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6267" y="4657421"/>
            <a:ext cx="295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아두이노</a:t>
            </a:r>
            <a:r>
              <a:rPr lang="ko-KR" altLang="en-US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프로터</a:t>
            </a:r>
            <a:r>
              <a:rPr lang="ko-KR" altLang="en-US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쉴드</a:t>
            </a:r>
            <a:endParaRPr lang="ko-KR" altLang="en-US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53484" y="4664503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아두이노</a:t>
            </a:r>
            <a:r>
              <a:rPr lang="ko-KR" altLang="en-US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나노</a:t>
            </a:r>
            <a:r>
              <a:rPr lang="ko-KR" altLang="en-US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V 3.0 </a:t>
            </a:r>
            <a:endParaRPr lang="ko-KR" altLang="en-US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95158" y="6395891"/>
            <a:ext cx="312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블루투스</a:t>
            </a:r>
            <a:r>
              <a:rPr lang="ko-KR" altLang="en-US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직렬 포트 </a:t>
            </a:r>
            <a:r>
              <a:rPr lang="en-US" altLang="ko-KR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HC-06</a:t>
            </a:r>
            <a:endParaRPr lang="ko-KR" altLang="en-US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4276" y="6393904"/>
            <a:ext cx="298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아두이노</a:t>
            </a:r>
            <a:r>
              <a:rPr lang="ko-KR" altLang="en-US" dirty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진동 모터 모듈 </a:t>
            </a:r>
            <a:endParaRPr lang="ko-KR" altLang="en-US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95" name="그룹 67"/>
          <p:cNvGrpSpPr>
            <a:grpSpLocks noChangeAspect="1"/>
          </p:cNvGrpSpPr>
          <p:nvPr/>
        </p:nvGrpSpPr>
        <p:grpSpPr bwMode="auto">
          <a:xfrm rot="900000" flipV="1">
            <a:off x="258102" y="2395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96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7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8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9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0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1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2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103" name="그룹 75"/>
          <p:cNvGrpSpPr>
            <a:grpSpLocks noChangeAspect="1"/>
          </p:cNvGrpSpPr>
          <p:nvPr/>
        </p:nvGrpSpPr>
        <p:grpSpPr>
          <a:xfrm rot="900000" flipV="1">
            <a:off x="1338102" y="2400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104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05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06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07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08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09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10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111" name="그룹 83"/>
          <p:cNvGrpSpPr>
            <a:grpSpLocks noChangeAspect="1"/>
          </p:cNvGrpSpPr>
          <p:nvPr/>
        </p:nvGrpSpPr>
        <p:grpSpPr>
          <a:xfrm rot="900000" flipV="1">
            <a:off x="978672" y="2400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112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113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114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115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116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117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118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120" name="그룹 91"/>
          <p:cNvGrpSpPr>
            <a:grpSpLocks noChangeAspect="1"/>
          </p:cNvGrpSpPr>
          <p:nvPr/>
        </p:nvGrpSpPr>
        <p:grpSpPr>
          <a:xfrm rot="900000" flipV="1">
            <a:off x="619241" y="2400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121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2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3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4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5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6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7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128" name="그룹 75"/>
          <p:cNvGrpSpPr>
            <a:grpSpLocks noChangeAspect="1"/>
          </p:cNvGrpSpPr>
          <p:nvPr/>
        </p:nvGrpSpPr>
        <p:grpSpPr>
          <a:xfrm rot="900000" flipV="1">
            <a:off x="1665866" y="2421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129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0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1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2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3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4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5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136" name="그룹 75"/>
          <p:cNvGrpSpPr>
            <a:grpSpLocks noChangeAspect="1"/>
          </p:cNvGrpSpPr>
          <p:nvPr/>
        </p:nvGrpSpPr>
        <p:grpSpPr>
          <a:xfrm rot="900000" flipV="1">
            <a:off x="1968578" y="2442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137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8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9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40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41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42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43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38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80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1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2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3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4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5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6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38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73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4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5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6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7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8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9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39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66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7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8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9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0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1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2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40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59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0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3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4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5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3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52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3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5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6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4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45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6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7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C:\Users\MD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8" y="1628800"/>
            <a:ext cx="7892014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그룹 67"/>
          <p:cNvGrpSpPr>
            <a:grpSpLocks noChangeAspect="1"/>
          </p:cNvGrpSpPr>
          <p:nvPr/>
        </p:nvGrpSpPr>
        <p:grpSpPr bwMode="auto">
          <a:xfrm rot="900000" flipV="1">
            <a:off x="509583" y="1065817"/>
            <a:ext cx="477553" cy="476064"/>
            <a:chOff x="-236069" y="1268760"/>
            <a:chExt cx="2174190" cy="2165148"/>
          </a:xfrm>
          <a:solidFill>
            <a:srgbClr val="FF5050"/>
          </a:solidFill>
        </p:grpSpPr>
        <p:sp>
          <p:nvSpPr>
            <p:cNvPr id="97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8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9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0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1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2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3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1029687" y="1030456"/>
            <a:ext cx="6473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아두이노</a:t>
            </a:r>
            <a:r>
              <a:rPr lang="ko-KR" altLang="en-US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코드</a:t>
            </a:r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altLang="ko-KR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(3-2 </a:t>
            </a:r>
            <a:r>
              <a:rPr lang="ko-KR" altLang="en-US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제품개발설계</a:t>
            </a:r>
            <a:r>
              <a:rPr lang="en-US" altLang="ko-KR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)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29784216" descr="EMB000013d4467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49" y="1916832"/>
            <a:ext cx="4016375" cy="402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229783256" descr="EMB000013d4467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636" y="1917303"/>
            <a:ext cx="4032448" cy="402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그룹 67"/>
          <p:cNvGrpSpPr>
            <a:grpSpLocks noChangeAspect="1"/>
          </p:cNvGrpSpPr>
          <p:nvPr/>
        </p:nvGrpSpPr>
        <p:grpSpPr bwMode="auto">
          <a:xfrm rot="900000" flipV="1">
            <a:off x="258102" y="2395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88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9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0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1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2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3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4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96" name="그룹 75"/>
          <p:cNvGrpSpPr>
            <a:grpSpLocks noChangeAspect="1"/>
          </p:cNvGrpSpPr>
          <p:nvPr/>
        </p:nvGrpSpPr>
        <p:grpSpPr>
          <a:xfrm rot="900000" flipV="1">
            <a:off x="1338102" y="2400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105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06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07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08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09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10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11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112" name="그룹 83"/>
          <p:cNvGrpSpPr>
            <a:grpSpLocks noChangeAspect="1"/>
          </p:cNvGrpSpPr>
          <p:nvPr/>
        </p:nvGrpSpPr>
        <p:grpSpPr>
          <a:xfrm rot="900000" flipV="1">
            <a:off x="978672" y="2400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113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114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115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116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117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118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119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120" name="그룹 91"/>
          <p:cNvGrpSpPr>
            <a:grpSpLocks noChangeAspect="1"/>
          </p:cNvGrpSpPr>
          <p:nvPr/>
        </p:nvGrpSpPr>
        <p:grpSpPr>
          <a:xfrm rot="900000" flipV="1">
            <a:off x="619241" y="2400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121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2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3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4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5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6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7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128" name="그룹 75"/>
          <p:cNvGrpSpPr>
            <a:grpSpLocks noChangeAspect="1"/>
          </p:cNvGrpSpPr>
          <p:nvPr/>
        </p:nvGrpSpPr>
        <p:grpSpPr>
          <a:xfrm rot="900000" flipV="1">
            <a:off x="1665866" y="2421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129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0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1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2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3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4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5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136" name="그룹 75"/>
          <p:cNvGrpSpPr>
            <a:grpSpLocks noChangeAspect="1"/>
          </p:cNvGrpSpPr>
          <p:nvPr/>
        </p:nvGrpSpPr>
        <p:grpSpPr>
          <a:xfrm rot="900000" flipV="1">
            <a:off x="1968578" y="2442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137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8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9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40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41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42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43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76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80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1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2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3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4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5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6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38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73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4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5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6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7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8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9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39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66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7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8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9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0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1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2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40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59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0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3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4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5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3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52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3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5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6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4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45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6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7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5" name="그룹 67"/>
          <p:cNvGrpSpPr>
            <a:grpSpLocks noChangeAspect="1"/>
          </p:cNvGrpSpPr>
          <p:nvPr/>
        </p:nvGrpSpPr>
        <p:grpSpPr bwMode="auto">
          <a:xfrm rot="900000" flipV="1">
            <a:off x="509583" y="1065817"/>
            <a:ext cx="477553" cy="476064"/>
            <a:chOff x="-236069" y="1268760"/>
            <a:chExt cx="2174190" cy="2165148"/>
          </a:xfrm>
          <a:solidFill>
            <a:srgbClr val="FF5050"/>
          </a:solidFill>
        </p:grpSpPr>
        <p:sp>
          <p:nvSpPr>
            <p:cNvPr id="97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8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9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0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1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2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3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1029687" y="1030456"/>
            <a:ext cx="6473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아두이노</a:t>
            </a:r>
            <a:r>
              <a:rPr lang="ko-KR" altLang="en-US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코드 </a:t>
            </a:r>
            <a:r>
              <a:rPr lang="en-US" altLang="ko-KR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lang="ko-KR" altLang="en-US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마이크 </a:t>
            </a:r>
            <a:r>
              <a:rPr lang="en-US" altLang="ko-KR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1</a:t>
            </a:r>
            <a:r>
              <a:rPr lang="ko-KR" altLang="en-US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</a:t>
            </a:r>
            <a:r>
              <a:rPr lang="en-US" altLang="ko-KR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)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4" name="Picture 2" descr="C:\Users\MD\Desktop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65" y="1553676"/>
            <a:ext cx="7187282" cy="50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MD\Desktop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47" y="1553676"/>
            <a:ext cx="7220200" cy="50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MD\Desktop\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300" y="1510936"/>
            <a:ext cx="7283647" cy="511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그룹 67"/>
          <p:cNvGrpSpPr>
            <a:grpSpLocks noChangeAspect="1"/>
          </p:cNvGrpSpPr>
          <p:nvPr/>
        </p:nvGrpSpPr>
        <p:grpSpPr bwMode="auto">
          <a:xfrm rot="900000" flipV="1">
            <a:off x="258102" y="2395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88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9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0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1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2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3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4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96" name="그룹 75"/>
          <p:cNvGrpSpPr>
            <a:grpSpLocks noChangeAspect="1"/>
          </p:cNvGrpSpPr>
          <p:nvPr/>
        </p:nvGrpSpPr>
        <p:grpSpPr>
          <a:xfrm rot="900000" flipV="1">
            <a:off x="1338102" y="2400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105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06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07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08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09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10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11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112" name="그룹 83"/>
          <p:cNvGrpSpPr>
            <a:grpSpLocks noChangeAspect="1"/>
          </p:cNvGrpSpPr>
          <p:nvPr/>
        </p:nvGrpSpPr>
        <p:grpSpPr>
          <a:xfrm rot="900000" flipV="1">
            <a:off x="978672" y="2400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113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114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115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116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117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118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119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120" name="그룹 91"/>
          <p:cNvGrpSpPr>
            <a:grpSpLocks noChangeAspect="1"/>
          </p:cNvGrpSpPr>
          <p:nvPr/>
        </p:nvGrpSpPr>
        <p:grpSpPr>
          <a:xfrm rot="900000" flipV="1">
            <a:off x="619241" y="2400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121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2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3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4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5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6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7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128" name="그룹 75"/>
          <p:cNvGrpSpPr>
            <a:grpSpLocks noChangeAspect="1"/>
          </p:cNvGrpSpPr>
          <p:nvPr/>
        </p:nvGrpSpPr>
        <p:grpSpPr>
          <a:xfrm rot="900000" flipV="1">
            <a:off x="1665866" y="2421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129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0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1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2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3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4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5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136" name="그룹 75"/>
          <p:cNvGrpSpPr>
            <a:grpSpLocks noChangeAspect="1"/>
          </p:cNvGrpSpPr>
          <p:nvPr/>
        </p:nvGrpSpPr>
        <p:grpSpPr>
          <a:xfrm rot="900000" flipV="1">
            <a:off x="1968578" y="2442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137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8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9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40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41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42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43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895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80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1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2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3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4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5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6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38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73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4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5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6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7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8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9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39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66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7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8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9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0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1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2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40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59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0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3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4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5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3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52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3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5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6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4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45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6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7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5" name="그룹 67"/>
          <p:cNvGrpSpPr>
            <a:grpSpLocks noChangeAspect="1"/>
          </p:cNvGrpSpPr>
          <p:nvPr/>
        </p:nvGrpSpPr>
        <p:grpSpPr bwMode="auto">
          <a:xfrm rot="900000" flipV="1">
            <a:off x="509583" y="1065817"/>
            <a:ext cx="477553" cy="476064"/>
            <a:chOff x="-236069" y="1268760"/>
            <a:chExt cx="2174190" cy="2165148"/>
          </a:xfrm>
          <a:solidFill>
            <a:srgbClr val="FF5050"/>
          </a:solidFill>
        </p:grpSpPr>
        <p:sp>
          <p:nvSpPr>
            <p:cNvPr id="97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8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9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0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1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2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3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1029687" y="1030456"/>
            <a:ext cx="6473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아두이노</a:t>
            </a:r>
            <a:r>
              <a:rPr lang="ko-KR" altLang="en-US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코드 </a:t>
            </a:r>
            <a:r>
              <a:rPr lang="en-US" altLang="ko-KR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(</a:t>
            </a:r>
            <a:r>
              <a:rPr lang="ko-KR" altLang="en-US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마이크</a:t>
            </a:r>
            <a:r>
              <a:rPr lang="en-US" altLang="ko-KR" sz="28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en-US" altLang="ko-KR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2</a:t>
            </a:r>
            <a:r>
              <a:rPr lang="ko-KR" altLang="en-US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</a:t>
            </a:r>
            <a:r>
              <a:rPr lang="en-US" altLang="ko-KR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)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1027" name="Picture 3" descr="C:\Users\MD\Desktop\PWM-Duty Cyc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94" y="1906173"/>
            <a:ext cx="7348506" cy="434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509618"/>
              </p:ext>
            </p:extLst>
          </p:nvPr>
        </p:nvGraphicFramePr>
        <p:xfrm>
          <a:off x="828324" y="2359538"/>
          <a:ext cx="7344076" cy="3168353"/>
        </p:xfrm>
        <a:graphic>
          <a:graphicData uri="http://schemas.openxmlformats.org/drawingml/2006/table">
            <a:tbl>
              <a:tblPr/>
              <a:tblGrid>
                <a:gridCol w="800462"/>
                <a:gridCol w="708767"/>
                <a:gridCol w="617073"/>
                <a:gridCol w="617073"/>
                <a:gridCol w="617073"/>
                <a:gridCol w="617073"/>
                <a:gridCol w="617073"/>
                <a:gridCol w="617073"/>
                <a:gridCol w="617073"/>
                <a:gridCol w="617073"/>
                <a:gridCol w="898263"/>
              </a:tblGrid>
              <a:tr h="6146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소리의 크기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 출력 값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384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X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X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X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X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4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113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116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130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119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106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132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132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125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118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117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4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236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259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102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270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109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224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114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107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292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233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4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254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145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223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212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326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FF0000"/>
                          </a:solidFill>
                          <a:effectLst/>
                          <a:latin typeface="한양신명조"/>
                        </a:rPr>
                        <a:t>124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313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340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277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338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2" descr="C:\Users\MD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00" y="1772815"/>
            <a:ext cx="7422700" cy="447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MD\Desktop\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01" y="1772815"/>
            <a:ext cx="7422700" cy="447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98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80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1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2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3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4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5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6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38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73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4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5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6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7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8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9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39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66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7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8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9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0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1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2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40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59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0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3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4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5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3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52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3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5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6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4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45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6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7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5" name="그룹 67"/>
          <p:cNvGrpSpPr>
            <a:grpSpLocks noChangeAspect="1"/>
          </p:cNvGrpSpPr>
          <p:nvPr/>
        </p:nvGrpSpPr>
        <p:grpSpPr bwMode="auto">
          <a:xfrm rot="900000" flipV="1">
            <a:off x="509583" y="1065817"/>
            <a:ext cx="477553" cy="476064"/>
            <a:chOff x="-236069" y="1268760"/>
            <a:chExt cx="2174190" cy="2165148"/>
          </a:xfrm>
          <a:solidFill>
            <a:srgbClr val="FF5050"/>
          </a:solidFill>
        </p:grpSpPr>
        <p:sp>
          <p:nvSpPr>
            <p:cNvPr id="97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8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9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0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1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2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3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1029687" y="1030456"/>
            <a:ext cx="6473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블루투스</a:t>
            </a:r>
            <a:r>
              <a:rPr lang="ko-KR" altLang="en-US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 연결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7169" name="Picture 1" descr="C:\Users\MD\Desktop\2016030311210560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109" y="1700808"/>
            <a:ext cx="646747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MD\Desktop\12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892" y="4644628"/>
            <a:ext cx="2376680" cy="15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MD\Desktop\depositphotos_46032015-stock-illustration-abstract-stylized-vibration-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61" y="2125759"/>
            <a:ext cx="3638285" cy="355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MD\Desktop\꾸미기_안드로이드 로고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25758"/>
            <a:ext cx="3892624" cy="35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76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80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1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2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3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4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5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6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38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73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4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5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6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7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8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9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39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66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7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8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9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0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1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2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40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59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0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3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4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5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3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52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3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5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6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4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45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6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7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5" name="그룹 67"/>
          <p:cNvGrpSpPr>
            <a:grpSpLocks noChangeAspect="1"/>
          </p:cNvGrpSpPr>
          <p:nvPr/>
        </p:nvGrpSpPr>
        <p:grpSpPr bwMode="auto">
          <a:xfrm rot="900000" flipV="1">
            <a:off x="509583" y="1065817"/>
            <a:ext cx="477553" cy="476064"/>
            <a:chOff x="-236069" y="1268760"/>
            <a:chExt cx="2174190" cy="2165148"/>
          </a:xfrm>
          <a:solidFill>
            <a:srgbClr val="FF5050"/>
          </a:solidFill>
        </p:grpSpPr>
        <p:sp>
          <p:nvSpPr>
            <p:cNvPr id="97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8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9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0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1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2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3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989616" y="1107400"/>
            <a:ext cx="779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현대하모니 M" pitchFamily="18" charset="-127"/>
                <a:ea typeface="현대하모니 M" pitchFamily="18" charset="-127"/>
              </a:rPr>
              <a:t>마이크 센서를 외부에 노출되어있어 비에 맞거나 땀이 나면 고장을 발생할 수 있다</a:t>
            </a:r>
            <a:endParaRPr lang="ko-KR" altLang="en-US" dirty="0"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1450" y="1775992"/>
            <a:ext cx="4301100" cy="3011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9" name="타원 88"/>
          <p:cNvSpPr/>
          <p:nvPr/>
        </p:nvSpPr>
        <p:spPr>
          <a:xfrm>
            <a:off x="2987824" y="1916832"/>
            <a:ext cx="2428892" cy="15001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0" name="그룹 67"/>
          <p:cNvGrpSpPr>
            <a:grpSpLocks noChangeAspect="1"/>
          </p:cNvGrpSpPr>
          <p:nvPr/>
        </p:nvGrpSpPr>
        <p:grpSpPr bwMode="auto">
          <a:xfrm rot="900000" flipV="1">
            <a:off x="451900" y="5035847"/>
            <a:ext cx="477553" cy="476064"/>
            <a:chOff x="-236069" y="1268760"/>
            <a:chExt cx="2174190" cy="2165148"/>
          </a:xfrm>
          <a:solidFill>
            <a:srgbClr val="FF5050"/>
          </a:solidFill>
        </p:grpSpPr>
        <p:sp>
          <p:nvSpPr>
            <p:cNvPr id="91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2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3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4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6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5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6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942747" y="5069866"/>
            <a:ext cx="8246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현대하모니 M" pitchFamily="18" charset="-127"/>
                <a:ea typeface="현대하모니 M" pitchFamily="18" charset="-127"/>
              </a:rPr>
              <a:t>마이크 센서를 암 밴드 내부로 배치한다</a:t>
            </a:r>
            <a:r>
              <a:rPr lang="en-US" altLang="ko-KR" dirty="0" smtClean="0">
                <a:latin typeface="현대하모니 M" pitchFamily="18" charset="-127"/>
                <a:ea typeface="현대하모니 M" pitchFamily="18" charset="-127"/>
              </a:rPr>
              <a:t>. </a:t>
            </a:r>
            <a:r>
              <a:rPr lang="ko-KR" altLang="en-US" dirty="0" smtClean="0">
                <a:latin typeface="현대하모니 M" pitchFamily="18" charset="-127"/>
                <a:ea typeface="현대하모니 M" pitchFamily="18" charset="-127"/>
              </a:rPr>
              <a:t>이러한 조치로 인하여 발생하는 소리를 정확하게 전달 받지 못하는 문제는 </a:t>
            </a:r>
            <a:r>
              <a:rPr lang="ko-KR" altLang="en-US" dirty="0" smtClean="0"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센서 값의 가변저항과 프로그램 코드를 수정</a:t>
            </a:r>
            <a:r>
              <a:rPr lang="ko-KR" altLang="en-US" dirty="0" smtClean="0">
                <a:latin typeface="현대하모니 M" pitchFamily="18" charset="-127"/>
                <a:ea typeface="현대하모니 M" pitchFamily="18" charset="-127"/>
              </a:rPr>
              <a:t>하여서</a:t>
            </a:r>
            <a:r>
              <a:rPr lang="ko-KR" altLang="en-US" dirty="0" smtClean="0">
                <a:solidFill>
                  <a:srgbClr val="FF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dirty="0" smtClean="0">
                <a:latin typeface="현대하모니 M" pitchFamily="18" charset="-127"/>
                <a:ea typeface="현대하모니 M" pitchFamily="18" charset="-127"/>
              </a:rPr>
              <a:t>오차를 보정했다</a:t>
            </a:r>
            <a:endParaRPr lang="ko-KR" altLang="en-US" dirty="0"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76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80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1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2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3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4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5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6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38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73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4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5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6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7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8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9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39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66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7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8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9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0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1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2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40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59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0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3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4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5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3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52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3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5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6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4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45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6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7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87" name="그룹 67"/>
          <p:cNvGrpSpPr>
            <a:grpSpLocks noChangeAspect="1"/>
          </p:cNvGrpSpPr>
          <p:nvPr/>
        </p:nvGrpSpPr>
        <p:grpSpPr bwMode="auto">
          <a:xfrm rot="900000" flipV="1">
            <a:off x="2251835" y="3336109"/>
            <a:ext cx="477553" cy="476064"/>
            <a:chOff x="-236069" y="1268760"/>
            <a:chExt cx="2174190" cy="2165148"/>
          </a:xfrm>
          <a:solidFill>
            <a:srgbClr val="99CC00"/>
          </a:solidFill>
        </p:grpSpPr>
        <p:sp>
          <p:nvSpPr>
            <p:cNvPr id="88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9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0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1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2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3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4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3189191" y="3175976"/>
            <a:ext cx="5929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개선 요구 사항</a:t>
            </a:r>
            <a:endParaRPr lang="ko-KR" altLang="en-US" sz="4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60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80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1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2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3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4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5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6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38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73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4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5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6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7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8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9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39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66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7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8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9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0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1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2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40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59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0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3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4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5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 flipH="1">
            <a:off x="1147217" y="1060563"/>
            <a:ext cx="3842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B" pitchFamily="18" charset="-127"/>
                <a:ea typeface="현대하모니 B" pitchFamily="18" charset="-127"/>
              </a:rPr>
              <a:t>개선요구 사항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B" pitchFamily="18" charset="-127"/>
                <a:ea typeface="현대하모니 B" pitchFamily="18" charset="-127"/>
              </a:rPr>
              <a:t>①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43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52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3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5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6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4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45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6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7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87" name="그룹 67"/>
          <p:cNvGrpSpPr>
            <a:grpSpLocks noChangeAspect="1"/>
          </p:cNvGrpSpPr>
          <p:nvPr/>
        </p:nvGrpSpPr>
        <p:grpSpPr bwMode="auto">
          <a:xfrm rot="900000" flipV="1">
            <a:off x="545275" y="1095750"/>
            <a:ext cx="477553" cy="476064"/>
            <a:chOff x="-236069" y="1268760"/>
            <a:chExt cx="2174190" cy="2165148"/>
          </a:xfrm>
          <a:solidFill>
            <a:srgbClr val="99CC00"/>
          </a:solidFill>
        </p:grpSpPr>
        <p:sp>
          <p:nvSpPr>
            <p:cNvPr id="88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9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0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1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2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3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4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pic>
        <p:nvPicPr>
          <p:cNvPr id="104" name="그림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4" y="2204864"/>
            <a:ext cx="7293443" cy="3829400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732206" y="1630637"/>
            <a:ext cx="799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현대하모니 M" pitchFamily="18" charset="-127"/>
                <a:ea typeface="현대하모니 M" pitchFamily="18" charset="-127"/>
              </a:rPr>
              <a:t>실시간으로 어플리케이션을 켜놓고 있어야만 휴대폰에서 소리 발생 여부를 알 수 있다</a:t>
            </a:r>
            <a:endParaRPr lang="ko-KR" altLang="en-US" dirty="0"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5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2178790" y="1195186"/>
            <a:ext cx="4769156" cy="4769151"/>
            <a:chOff x="2488062" y="964063"/>
            <a:chExt cx="4913214" cy="4913209"/>
          </a:xfrm>
        </p:grpSpPr>
        <p:sp>
          <p:nvSpPr>
            <p:cNvPr id="3" name="타원 10"/>
            <p:cNvSpPr/>
            <p:nvPr/>
          </p:nvSpPr>
          <p:spPr>
            <a:xfrm>
              <a:off x="2504728" y="980728"/>
              <a:ext cx="4896544" cy="4896544"/>
            </a:xfrm>
            <a:prstGeom prst="ellipse">
              <a:avLst/>
            </a:prstGeom>
            <a:noFill/>
            <a:ln w="762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ko-KR" altLang="en-US" sz="2400">
                <a:solidFill>
                  <a:srgbClr val="BFBFBF"/>
                </a:solidFill>
                <a:cs typeface="나눔고딕 Bold" pitchFamily="50" charset="-127"/>
                <a:sym typeface="Times" charset="0"/>
              </a:endParaRPr>
            </a:p>
          </p:txBody>
        </p:sp>
        <p:grpSp>
          <p:nvGrpSpPr>
            <p:cNvPr id="4" name="그룹 32"/>
            <p:cNvGrpSpPr>
              <a:grpSpLocks/>
            </p:cNvGrpSpPr>
            <p:nvPr/>
          </p:nvGrpSpPr>
          <p:grpSpPr bwMode="auto">
            <a:xfrm>
              <a:off x="2488062" y="964063"/>
              <a:ext cx="4911015" cy="4913209"/>
              <a:chOff x="2488063" y="964063"/>
              <a:chExt cx="4911015" cy="4913209"/>
            </a:xfrm>
          </p:grpSpPr>
          <p:grpSp>
            <p:nvGrpSpPr>
              <p:cNvPr id="33" name="그룹 31"/>
              <p:cNvGrpSpPr>
                <a:grpSpLocks/>
              </p:cNvGrpSpPr>
              <p:nvPr/>
            </p:nvGrpSpPr>
            <p:grpSpPr bwMode="auto">
              <a:xfrm>
                <a:off x="4902302" y="980728"/>
                <a:ext cx="101398" cy="4896544"/>
                <a:chOff x="4902302" y="980728"/>
                <a:chExt cx="101398" cy="4896544"/>
              </a:xfrm>
            </p:grpSpPr>
            <p:sp>
              <p:nvSpPr>
                <p:cNvPr id="58" name="직사각형 65"/>
                <p:cNvSpPr/>
                <p:nvPr/>
              </p:nvSpPr>
              <p:spPr>
                <a:xfrm>
                  <a:off x="4902302" y="980728"/>
                  <a:ext cx="101398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  <p:sp>
              <p:nvSpPr>
                <p:cNvPr id="59" name="직사각형 66"/>
                <p:cNvSpPr/>
                <p:nvPr/>
              </p:nvSpPr>
              <p:spPr>
                <a:xfrm>
                  <a:off x="4902302" y="5589432"/>
                  <a:ext cx="101398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</p:grpSp>
          <p:grpSp>
            <p:nvGrpSpPr>
              <p:cNvPr id="34" name="그룹 204"/>
              <p:cNvGrpSpPr>
                <a:grpSpLocks/>
              </p:cNvGrpSpPr>
              <p:nvPr/>
            </p:nvGrpSpPr>
            <p:grpSpPr bwMode="auto">
              <a:xfrm rot="4800000">
                <a:off x="4868334" y="959389"/>
                <a:ext cx="131290" cy="4891831"/>
                <a:chOff x="4860717" y="997702"/>
                <a:chExt cx="131290" cy="4891831"/>
              </a:xfrm>
            </p:grpSpPr>
            <p:sp>
              <p:nvSpPr>
                <p:cNvPr id="56" name="직사각형 63"/>
                <p:cNvSpPr/>
                <p:nvPr/>
              </p:nvSpPr>
              <p:spPr>
                <a:xfrm>
                  <a:off x="4860717" y="997702"/>
                  <a:ext cx="121023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  <p:sp>
              <p:nvSpPr>
                <p:cNvPr id="57" name="직사각형 64"/>
                <p:cNvSpPr/>
                <p:nvPr/>
              </p:nvSpPr>
              <p:spPr>
                <a:xfrm>
                  <a:off x="4875891" y="5601693"/>
                  <a:ext cx="116116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</p:grpSp>
          <p:grpSp>
            <p:nvGrpSpPr>
              <p:cNvPr id="35" name="그룹 207"/>
              <p:cNvGrpSpPr>
                <a:grpSpLocks/>
              </p:cNvGrpSpPr>
              <p:nvPr/>
            </p:nvGrpSpPr>
            <p:grpSpPr bwMode="auto">
              <a:xfrm rot="4200000">
                <a:off x="4891429" y="972994"/>
                <a:ext cx="114684" cy="4900614"/>
                <a:chOff x="4888857" y="980718"/>
                <a:chExt cx="114684" cy="4900614"/>
              </a:xfrm>
            </p:grpSpPr>
            <p:sp>
              <p:nvSpPr>
                <p:cNvPr id="54" name="직사각형 61"/>
                <p:cNvSpPr/>
                <p:nvPr/>
              </p:nvSpPr>
              <p:spPr>
                <a:xfrm>
                  <a:off x="4902143" y="980718"/>
                  <a:ext cx="101398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  <p:sp>
              <p:nvSpPr>
                <p:cNvPr id="55" name="직사각형 62"/>
                <p:cNvSpPr/>
                <p:nvPr/>
              </p:nvSpPr>
              <p:spPr>
                <a:xfrm>
                  <a:off x="4888857" y="5593492"/>
                  <a:ext cx="103034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</p:grpSp>
          <p:grpSp>
            <p:nvGrpSpPr>
              <p:cNvPr id="36" name="그룹 210"/>
              <p:cNvGrpSpPr>
                <a:grpSpLocks/>
              </p:cNvGrpSpPr>
              <p:nvPr/>
            </p:nvGrpSpPr>
            <p:grpSpPr bwMode="auto">
              <a:xfrm rot="3600000">
                <a:off x="4884748" y="967918"/>
                <a:ext cx="119333" cy="4899486"/>
                <a:chOff x="4879221" y="981024"/>
                <a:chExt cx="119333" cy="4899486"/>
              </a:xfrm>
            </p:grpSpPr>
            <p:sp>
              <p:nvSpPr>
                <p:cNvPr id="52" name="직사각형 59"/>
                <p:cNvSpPr/>
                <p:nvPr/>
              </p:nvSpPr>
              <p:spPr>
                <a:xfrm>
                  <a:off x="4893885" y="981024"/>
                  <a:ext cx="104669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  <p:sp>
              <p:nvSpPr>
                <p:cNvPr id="53" name="직사각형 60"/>
                <p:cNvSpPr/>
                <p:nvPr/>
              </p:nvSpPr>
              <p:spPr>
                <a:xfrm>
                  <a:off x="4879221" y="5592670"/>
                  <a:ext cx="107940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</p:grpSp>
          <p:grpSp>
            <p:nvGrpSpPr>
              <p:cNvPr id="37" name="그룹 213"/>
              <p:cNvGrpSpPr>
                <a:grpSpLocks/>
              </p:cNvGrpSpPr>
              <p:nvPr/>
            </p:nvGrpSpPr>
            <p:grpSpPr bwMode="auto">
              <a:xfrm rot="3000000">
                <a:off x="4892264" y="972961"/>
                <a:ext cx="112827" cy="4894852"/>
                <a:chOff x="4887211" y="979349"/>
                <a:chExt cx="112827" cy="4894852"/>
              </a:xfrm>
            </p:grpSpPr>
            <p:sp>
              <p:nvSpPr>
                <p:cNvPr id="50" name="직사각형 57"/>
                <p:cNvSpPr/>
                <p:nvPr/>
              </p:nvSpPr>
              <p:spPr>
                <a:xfrm>
                  <a:off x="4887211" y="979349"/>
                  <a:ext cx="111211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  <p:sp>
              <p:nvSpPr>
                <p:cNvPr id="51" name="직사각형 58"/>
                <p:cNvSpPr/>
                <p:nvPr/>
              </p:nvSpPr>
              <p:spPr>
                <a:xfrm>
                  <a:off x="4895369" y="5586361"/>
                  <a:ext cx="104669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</p:grpSp>
          <p:grpSp>
            <p:nvGrpSpPr>
              <p:cNvPr id="38" name="그룹 216"/>
              <p:cNvGrpSpPr>
                <a:grpSpLocks/>
              </p:cNvGrpSpPr>
              <p:nvPr/>
            </p:nvGrpSpPr>
            <p:grpSpPr bwMode="auto">
              <a:xfrm rot="2400000">
                <a:off x="4887975" y="977251"/>
                <a:ext cx="112827" cy="4894853"/>
                <a:chOff x="4887211" y="983798"/>
                <a:chExt cx="112827" cy="4894853"/>
              </a:xfrm>
            </p:grpSpPr>
            <p:sp>
              <p:nvSpPr>
                <p:cNvPr id="48" name="직사각형 55"/>
                <p:cNvSpPr/>
                <p:nvPr/>
              </p:nvSpPr>
              <p:spPr>
                <a:xfrm>
                  <a:off x="4895369" y="983798"/>
                  <a:ext cx="104669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  <p:sp>
              <p:nvSpPr>
                <p:cNvPr id="49" name="직사각형 56"/>
                <p:cNvSpPr/>
                <p:nvPr/>
              </p:nvSpPr>
              <p:spPr>
                <a:xfrm>
                  <a:off x="4887211" y="5590811"/>
                  <a:ext cx="111211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</p:grpSp>
          <p:grpSp>
            <p:nvGrpSpPr>
              <p:cNvPr id="39" name="그룹 219"/>
              <p:cNvGrpSpPr>
                <a:grpSpLocks/>
              </p:cNvGrpSpPr>
              <p:nvPr/>
            </p:nvGrpSpPr>
            <p:grpSpPr bwMode="auto">
              <a:xfrm rot="1800000">
                <a:off x="4881995" y="970672"/>
                <a:ext cx="119333" cy="4899485"/>
                <a:chOff x="4879221" y="977491"/>
                <a:chExt cx="119333" cy="4899485"/>
              </a:xfrm>
            </p:grpSpPr>
            <p:sp>
              <p:nvSpPr>
                <p:cNvPr id="46" name="직사각형 53"/>
                <p:cNvSpPr/>
                <p:nvPr/>
              </p:nvSpPr>
              <p:spPr>
                <a:xfrm>
                  <a:off x="4879221" y="977491"/>
                  <a:ext cx="107940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  <p:sp>
              <p:nvSpPr>
                <p:cNvPr id="47" name="직사각형 54"/>
                <p:cNvSpPr/>
                <p:nvPr/>
              </p:nvSpPr>
              <p:spPr>
                <a:xfrm>
                  <a:off x="4893885" y="5589136"/>
                  <a:ext cx="104669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</p:grpSp>
          <p:grpSp>
            <p:nvGrpSpPr>
              <p:cNvPr id="40" name="그룹 222"/>
              <p:cNvGrpSpPr>
                <a:grpSpLocks/>
              </p:cNvGrpSpPr>
              <p:nvPr/>
            </p:nvGrpSpPr>
            <p:grpSpPr bwMode="auto">
              <a:xfrm rot="1200000">
                <a:off x="4889960" y="974465"/>
                <a:ext cx="114684" cy="4900614"/>
                <a:chOff x="4888857" y="976669"/>
                <a:chExt cx="114684" cy="4900614"/>
              </a:xfrm>
            </p:grpSpPr>
            <p:sp>
              <p:nvSpPr>
                <p:cNvPr id="44" name="직사각형 51"/>
                <p:cNvSpPr/>
                <p:nvPr/>
              </p:nvSpPr>
              <p:spPr>
                <a:xfrm>
                  <a:off x="4888857" y="976669"/>
                  <a:ext cx="103034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  <p:sp>
              <p:nvSpPr>
                <p:cNvPr id="45" name="직사각형 52"/>
                <p:cNvSpPr/>
                <p:nvPr/>
              </p:nvSpPr>
              <p:spPr>
                <a:xfrm>
                  <a:off x="4902143" y="5589443"/>
                  <a:ext cx="101398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</p:grpSp>
          <p:grpSp>
            <p:nvGrpSpPr>
              <p:cNvPr id="41" name="그룹 225"/>
              <p:cNvGrpSpPr>
                <a:grpSpLocks/>
              </p:cNvGrpSpPr>
              <p:nvPr/>
            </p:nvGrpSpPr>
            <p:grpSpPr bwMode="auto">
              <a:xfrm rot="600000">
                <a:off x="4863660" y="964063"/>
                <a:ext cx="131290" cy="4891832"/>
                <a:chOff x="4860717" y="968467"/>
                <a:chExt cx="131290" cy="4891832"/>
              </a:xfrm>
            </p:grpSpPr>
            <p:sp>
              <p:nvSpPr>
                <p:cNvPr id="42" name="직사각형 49"/>
                <p:cNvSpPr/>
                <p:nvPr/>
              </p:nvSpPr>
              <p:spPr>
                <a:xfrm>
                  <a:off x="4875891" y="968467"/>
                  <a:ext cx="116116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  <p:sp>
              <p:nvSpPr>
                <p:cNvPr id="43" name="직사각형 50"/>
                <p:cNvSpPr/>
                <p:nvPr/>
              </p:nvSpPr>
              <p:spPr>
                <a:xfrm>
                  <a:off x="4860717" y="5572459"/>
                  <a:ext cx="121023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</p:grpSp>
        </p:grpSp>
        <p:grpSp>
          <p:nvGrpSpPr>
            <p:cNvPr id="5" name="그룹 228"/>
            <p:cNvGrpSpPr>
              <a:grpSpLocks/>
            </p:cNvGrpSpPr>
            <p:nvPr/>
          </p:nvGrpSpPr>
          <p:grpSpPr bwMode="auto">
            <a:xfrm rot="-5400000">
              <a:off x="2496761" y="966182"/>
              <a:ext cx="4897824" cy="4911207"/>
              <a:chOff x="2511311" y="966062"/>
              <a:chExt cx="4897824" cy="4911207"/>
            </a:xfrm>
          </p:grpSpPr>
          <p:grpSp>
            <p:nvGrpSpPr>
              <p:cNvPr id="6" name="그룹 229"/>
              <p:cNvGrpSpPr>
                <a:grpSpLocks/>
              </p:cNvGrpSpPr>
              <p:nvPr/>
            </p:nvGrpSpPr>
            <p:grpSpPr bwMode="auto">
              <a:xfrm>
                <a:off x="4902303" y="979089"/>
                <a:ext cx="103034" cy="4898180"/>
                <a:chOff x="4902303" y="979089"/>
                <a:chExt cx="103034" cy="4898180"/>
              </a:xfrm>
            </p:grpSpPr>
            <p:sp>
              <p:nvSpPr>
                <p:cNvPr id="31" name="직사각형 38"/>
                <p:cNvSpPr/>
                <p:nvPr/>
              </p:nvSpPr>
              <p:spPr>
                <a:xfrm>
                  <a:off x="4903939" y="979089"/>
                  <a:ext cx="101398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  <p:sp>
              <p:nvSpPr>
                <p:cNvPr id="32" name="직사각형 39"/>
                <p:cNvSpPr/>
                <p:nvPr/>
              </p:nvSpPr>
              <p:spPr>
                <a:xfrm>
                  <a:off x="4902303" y="5589429"/>
                  <a:ext cx="101398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</p:grpSp>
          <p:grpSp>
            <p:nvGrpSpPr>
              <p:cNvPr id="7" name="그룹 230"/>
              <p:cNvGrpSpPr>
                <a:grpSpLocks/>
              </p:cNvGrpSpPr>
              <p:nvPr/>
            </p:nvGrpSpPr>
            <p:grpSpPr bwMode="auto">
              <a:xfrm rot="4800000">
                <a:off x="4901429" y="978894"/>
                <a:ext cx="132375" cy="4862752"/>
                <a:chOff x="4870906" y="979978"/>
                <a:chExt cx="132375" cy="4862752"/>
              </a:xfrm>
            </p:grpSpPr>
            <p:sp>
              <p:nvSpPr>
                <p:cNvPr id="29" name="직사각형 36"/>
                <p:cNvSpPr/>
                <p:nvPr/>
              </p:nvSpPr>
              <p:spPr>
                <a:xfrm>
                  <a:off x="4901883" y="979978"/>
                  <a:ext cx="101398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  <p:sp>
              <p:nvSpPr>
                <p:cNvPr id="30" name="직사각형 37"/>
                <p:cNvSpPr/>
                <p:nvPr/>
              </p:nvSpPr>
              <p:spPr>
                <a:xfrm>
                  <a:off x="4870906" y="5554890"/>
                  <a:ext cx="122658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</p:grpSp>
          <p:grpSp>
            <p:nvGrpSpPr>
              <p:cNvPr id="8" name="그룹 231"/>
              <p:cNvGrpSpPr>
                <a:grpSpLocks/>
              </p:cNvGrpSpPr>
              <p:nvPr/>
            </p:nvGrpSpPr>
            <p:grpSpPr bwMode="auto">
              <a:xfrm rot="4200000">
                <a:off x="4906975" y="972751"/>
                <a:ext cx="106496" cy="4897824"/>
                <a:chOff x="4895328" y="970792"/>
                <a:chExt cx="106496" cy="4897824"/>
              </a:xfrm>
            </p:grpSpPr>
            <p:sp>
              <p:nvSpPr>
                <p:cNvPr id="27" name="직사각형 34"/>
                <p:cNvSpPr/>
                <p:nvPr/>
              </p:nvSpPr>
              <p:spPr>
                <a:xfrm>
                  <a:off x="4897155" y="970792"/>
                  <a:ext cx="104669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  <p:sp>
              <p:nvSpPr>
                <p:cNvPr id="28" name="직사각형 35"/>
                <p:cNvSpPr/>
                <p:nvPr/>
              </p:nvSpPr>
              <p:spPr>
                <a:xfrm>
                  <a:off x="4895328" y="5580776"/>
                  <a:ext cx="106304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</p:grpSp>
          <p:grpSp>
            <p:nvGrpSpPr>
              <p:cNvPr id="9" name="그룹 232"/>
              <p:cNvGrpSpPr>
                <a:grpSpLocks/>
              </p:cNvGrpSpPr>
              <p:nvPr/>
            </p:nvGrpSpPr>
            <p:grpSpPr bwMode="auto">
              <a:xfrm rot="3600000">
                <a:off x="4909662" y="976632"/>
                <a:ext cx="107940" cy="4890009"/>
                <a:chOff x="4897969" y="971106"/>
                <a:chExt cx="107940" cy="4890009"/>
              </a:xfrm>
            </p:grpSpPr>
            <p:sp>
              <p:nvSpPr>
                <p:cNvPr id="25" name="직사각형 32"/>
                <p:cNvSpPr/>
                <p:nvPr/>
              </p:nvSpPr>
              <p:spPr>
                <a:xfrm>
                  <a:off x="4899608" y="971106"/>
                  <a:ext cx="104669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  <p:sp>
              <p:nvSpPr>
                <p:cNvPr id="26" name="직사각형 33"/>
                <p:cNvSpPr/>
                <p:nvPr/>
              </p:nvSpPr>
              <p:spPr>
                <a:xfrm>
                  <a:off x="4897969" y="5573275"/>
                  <a:ext cx="107940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</p:grpSp>
          <p:grpSp>
            <p:nvGrpSpPr>
              <p:cNvPr id="10" name="그룹 233"/>
              <p:cNvGrpSpPr>
                <a:grpSpLocks/>
              </p:cNvGrpSpPr>
              <p:nvPr/>
            </p:nvGrpSpPr>
            <p:grpSpPr bwMode="auto">
              <a:xfrm rot="3000000">
                <a:off x="4907054" y="982366"/>
                <a:ext cx="114481" cy="4873267"/>
                <a:chOff x="4895359" y="977286"/>
                <a:chExt cx="114481" cy="4873267"/>
              </a:xfrm>
            </p:grpSpPr>
            <p:sp>
              <p:nvSpPr>
                <p:cNvPr id="23" name="직사각형 30"/>
                <p:cNvSpPr/>
                <p:nvPr/>
              </p:nvSpPr>
              <p:spPr>
                <a:xfrm>
                  <a:off x="4902384" y="977286"/>
                  <a:ext cx="101398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  <p:sp>
              <p:nvSpPr>
                <p:cNvPr id="24" name="직사각형 31"/>
                <p:cNvSpPr/>
                <p:nvPr/>
              </p:nvSpPr>
              <p:spPr>
                <a:xfrm>
                  <a:off x="4895359" y="5562713"/>
                  <a:ext cx="114481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</p:grpSp>
          <p:grpSp>
            <p:nvGrpSpPr>
              <p:cNvPr id="11" name="그룹 234"/>
              <p:cNvGrpSpPr>
                <a:grpSpLocks/>
              </p:cNvGrpSpPr>
              <p:nvPr/>
            </p:nvGrpSpPr>
            <p:grpSpPr bwMode="auto">
              <a:xfrm rot="2400000">
                <a:off x="4890705" y="974638"/>
                <a:ext cx="125930" cy="4882405"/>
                <a:chOff x="4882089" y="977286"/>
                <a:chExt cx="125930" cy="4882405"/>
              </a:xfrm>
            </p:grpSpPr>
            <p:sp>
              <p:nvSpPr>
                <p:cNvPr id="21" name="직사각형 28"/>
                <p:cNvSpPr/>
                <p:nvPr/>
              </p:nvSpPr>
              <p:spPr>
                <a:xfrm>
                  <a:off x="4902218" y="977286"/>
                  <a:ext cx="101398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  <p:sp>
              <p:nvSpPr>
                <p:cNvPr id="22" name="직사각형 29"/>
                <p:cNvSpPr/>
                <p:nvPr/>
              </p:nvSpPr>
              <p:spPr>
                <a:xfrm>
                  <a:off x="4882089" y="5571851"/>
                  <a:ext cx="125930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</p:grpSp>
          <p:grpSp>
            <p:nvGrpSpPr>
              <p:cNvPr id="12" name="그룹 235"/>
              <p:cNvGrpSpPr>
                <a:grpSpLocks/>
              </p:cNvGrpSpPr>
              <p:nvPr/>
            </p:nvGrpSpPr>
            <p:grpSpPr bwMode="auto">
              <a:xfrm rot="1800000">
                <a:off x="4913813" y="966062"/>
                <a:ext cx="112505" cy="4908699"/>
                <a:chOff x="4907232" y="958680"/>
                <a:chExt cx="112505" cy="4908699"/>
              </a:xfrm>
            </p:grpSpPr>
            <p:sp>
              <p:nvSpPr>
                <p:cNvPr id="19" name="직사각형 26"/>
                <p:cNvSpPr/>
                <p:nvPr/>
              </p:nvSpPr>
              <p:spPr>
                <a:xfrm>
                  <a:off x="4911797" y="958680"/>
                  <a:ext cx="107940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  <p:sp>
              <p:nvSpPr>
                <p:cNvPr id="20" name="직사각형 27"/>
                <p:cNvSpPr/>
                <p:nvPr/>
              </p:nvSpPr>
              <p:spPr>
                <a:xfrm>
                  <a:off x="4907232" y="5579539"/>
                  <a:ext cx="104669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</p:grpSp>
          <p:grpSp>
            <p:nvGrpSpPr>
              <p:cNvPr id="13" name="그룹 236"/>
              <p:cNvGrpSpPr>
                <a:grpSpLocks/>
              </p:cNvGrpSpPr>
              <p:nvPr/>
            </p:nvGrpSpPr>
            <p:grpSpPr bwMode="auto">
              <a:xfrm rot="1200000">
                <a:off x="4938301" y="998836"/>
                <a:ext cx="129171" cy="4861291"/>
                <a:chOff x="4935455" y="981744"/>
                <a:chExt cx="129171" cy="4861291"/>
              </a:xfrm>
            </p:grpSpPr>
            <p:sp>
              <p:nvSpPr>
                <p:cNvPr id="17" name="직사각형 24"/>
                <p:cNvSpPr/>
                <p:nvPr/>
              </p:nvSpPr>
              <p:spPr>
                <a:xfrm>
                  <a:off x="4946873" y="981744"/>
                  <a:ext cx="117753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  <p:sp>
              <p:nvSpPr>
                <p:cNvPr id="18" name="직사각형 25"/>
                <p:cNvSpPr/>
                <p:nvPr/>
              </p:nvSpPr>
              <p:spPr>
                <a:xfrm>
                  <a:off x="4935455" y="5555195"/>
                  <a:ext cx="117752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</p:grpSp>
          <p:grpSp>
            <p:nvGrpSpPr>
              <p:cNvPr id="14" name="그룹 237"/>
              <p:cNvGrpSpPr>
                <a:grpSpLocks/>
              </p:cNvGrpSpPr>
              <p:nvPr/>
            </p:nvGrpSpPr>
            <p:grpSpPr bwMode="auto">
              <a:xfrm rot="600000">
                <a:off x="4903313" y="980495"/>
                <a:ext cx="105898" cy="4890745"/>
                <a:chOff x="4902719" y="979977"/>
                <a:chExt cx="105898" cy="4890745"/>
              </a:xfrm>
            </p:grpSpPr>
            <p:sp>
              <p:nvSpPr>
                <p:cNvPr id="15" name="직사각형 22"/>
                <p:cNvSpPr/>
                <p:nvPr/>
              </p:nvSpPr>
              <p:spPr>
                <a:xfrm>
                  <a:off x="4902719" y="979977"/>
                  <a:ext cx="101398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  <p:sp>
              <p:nvSpPr>
                <p:cNvPr id="16" name="직사각형 23"/>
                <p:cNvSpPr/>
                <p:nvPr/>
              </p:nvSpPr>
              <p:spPr>
                <a:xfrm>
                  <a:off x="4903948" y="5582882"/>
                  <a:ext cx="104669" cy="28784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ko-KR" altLang="en-US" sz="2400">
                    <a:solidFill>
                      <a:srgbClr val="BFBFBF"/>
                    </a:solidFill>
                    <a:cs typeface="나눔고딕 Bold" pitchFamily="50" charset="-127"/>
                    <a:sym typeface="Times" charset="0"/>
                  </a:endParaRPr>
                </a:p>
              </p:txBody>
            </p:sp>
          </p:grpSp>
        </p:grpSp>
      </p:grpSp>
      <p:grpSp>
        <p:nvGrpSpPr>
          <p:cNvPr id="60" name="그룹 67"/>
          <p:cNvGrpSpPr>
            <a:grpSpLocks/>
          </p:cNvGrpSpPr>
          <p:nvPr/>
        </p:nvGrpSpPr>
        <p:grpSpPr bwMode="auto">
          <a:xfrm rot="771259">
            <a:off x="3074119" y="1538044"/>
            <a:ext cx="1521062" cy="1516324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61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62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63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64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65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66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67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68" name="그룹 75"/>
          <p:cNvGrpSpPr/>
          <p:nvPr/>
        </p:nvGrpSpPr>
        <p:grpSpPr>
          <a:xfrm rot="900000">
            <a:off x="3106116" y="4030956"/>
            <a:ext cx="1512000" cy="1512000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69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0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1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2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3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4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5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76" name="그룹 83"/>
          <p:cNvGrpSpPr/>
          <p:nvPr/>
        </p:nvGrpSpPr>
        <p:grpSpPr>
          <a:xfrm rot="900000">
            <a:off x="2411214" y="2831849"/>
            <a:ext cx="1512000" cy="1512000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77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78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79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0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1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2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3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84" name="그룹 91"/>
          <p:cNvGrpSpPr/>
          <p:nvPr/>
        </p:nvGrpSpPr>
        <p:grpSpPr>
          <a:xfrm rot="900000">
            <a:off x="5230177" y="2831849"/>
            <a:ext cx="1512000" cy="1512000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85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86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87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88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89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90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91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92" name="그룹 114"/>
          <p:cNvGrpSpPr/>
          <p:nvPr/>
        </p:nvGrpSpPr>
        <p:grpSpPr>
          <a:xfrm>
            <a:off x="3815454" y="2831849"/>
            <a:ext cx="1512000" cy="1512000"/>
            <a:chOff x="-222116" y="1268760"/>
            <a:chExt cx="2160240" cy="216024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3" name="타원 115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4" name="직사각형 116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5" name="직사각형 117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6" name="직사각형 118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7" name="직사각형 119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8" name="직사각형 120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9" name="직사각형 121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101" name="원호 124"/>
          <p:cNvSpPr/>
          <p:nvPr/>
        </p:nvSpPr>
        <p:spPr>
          <a:xfrm>
            <a:off x="1834604" y="836712"/>
            <a:ext cx="5473700" cy="5473700"/>
          </a:xfrm>
          <a:prstGeom prst="arc">
            <a:avLst>
              <a:gd name="adj1" fmla="val 18656259"/>
              <a:gd name="adj2" fmla="val 2690285"/>
            </a:avLst>
          </a:prstGeom>
          <a:noFill/>
          <a:ln w="762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ko-KR" altLang="en-US" sz="2400">
              <a:solidFill>
                <a:srgbClr val="BFBFBF"/>
              </a:solidFill>
              <a:cs typeface="나눔고딕 Bold" pitchFamily="50" charset="-127"/>
              <a:sym typeface="Times" charset="0"/>
            </a:endParaRPr>
          </a:p>
        </p:txBody>
      </p:sp>
      <p:sp>
        <p:nvSpPr>
          <p:cNvPr id="102" name="원호 125"/>
          <p:cNvSpPr/>
          <p:nvPr/>
        </p:nvSpPr>
        <p:spPr>
          <a:xfrm>
            <a:off x="1834604" y="836712"/>
            <a:ext cx="5473700" cy="5473700"/>
          </a:xfrm>
          <a:prstGeom prst="arc">
            <a:avLst>
              <a:gd name="adj1" fmla="val 8257447"/>
              <a:gd name="adj2" fmla="val 13694591"/>
            </a:avLst>
          </a:prstGeom>
          <a:noFill/>
          <a:ln w="762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ko-KR" altLang="en-US" sz="2400">
              <a:solidFill>
                <a:srgbClr val="BFBFBF"/>
              </a:solidFill>
              <a:cs typeface="나눔고딕 Bold" pitchFamily="50" charset="-127"/>
              <a:sym typeface="Times" charset="0"/>
            </a:endParaRPr>
          </a:p>
        </p:txBody>
      </p:sp>
      <p:sp>
        <p:nvSpPr>
          <p:cNvPr id="106" name="TextBox 175"/>
          <p:cNvSpPr txBox="1">
            <a:spLocks noChangeArrowheads="1"/>
          </p:cNvSpPr>
          <p:nvPr/>
        </p:nvSpPr>
        <p:spPr bwMode="auto">
          <a:xfrm>
            <a:off x="4025354" y="3052862"/>
            <a:ext cx="1077913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ko-KR" altLang="en-US" sz="1600" b="1" dirty="0">
              <a:solidFill>
                <a:srgbClr val="FFFFFF"/>
              </a:solidFill>
              <a:latin typeface="Helvetica"/>
              <a:ea typeface="ヒラギノ明朝 ProN W3" charset="-128"/>
              <a:cs typeface="Helvetica"/>
              <a:sym typeface="Times" charset="0"/>
            </a:endParaRPr>
          </a:p>
        </p:txBody>
      </p:sp>
      <p:sp>
        <p:nvSpPr>
          <p:cNvPr id="108" name="TextBox 140"/>
          <p:cNvSpPr txBox="1">
            <a:spLocks noChangeArrowheads="1"/>
          </p:cNvSpPr>
          <p:nvPr/>
        </p:nvSpPr>
        <p:spPr bwMode="auto">
          <a:xfrm>
            <a:off x="4222204" y="4843562"/>
            <a:ext cx="6826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altLang="ko-KR" sz="1600" dirty="0">
              <a:solidFill>
                <a:srgbClr val="000000"/>
              </a:solidFill>
              <a:latin typeface="Bliss" pitchFamily="50" charset="0"/>
              <a:ea typeface="ヒラギノ明朝 ProN W3" charset="-128"/>
              <a:sym typeface="Times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 flipH="1">
            <a:off x="2643159" y="3376634"/>
            <a:ext cx="104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Q&amp;A</a:t>
            </a:r>
            <a:endParaRPr lang="ko-KR" altLang="en-US" b="1" dirty="0">
              <a:solidFill>
                <a:schemeClr val="bg1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 flipH="1">
            <a:off x="4063573" y="3381539"/>
            <a:ext cx="104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목차</a:t>
            </a:r>
          </a:p>
        </p:txBody>
      </p:sp>
      <p:sp>
        <p:nvSpPr>
          <p:cNvPr id="112" name="TextBox 111"/>
          <p:cNvSpPr txBox="1"/>
          <p:nvPr/>
        </p:nvSpPr>
        <p:spPr>
          <a:xfrm flipH="1">
            <a:off x="5238591" y="3249634"/>
            <a:ext cx="1532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제작과정</a:t>
            </a:r>
            <a:endParaRPr lang="en-US" altLang="ko-KR" dirty="0" smtClean="0">
              <a:solidFill>
                <a:schemeClr val="bg1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및 작동원리</a:t>
            </a:r>
            <a:endParaRPr lang="ko-KR" altLang="en-US" dirty="0">
              <a:solidFill>
                <a:schemeClr val="bg1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114812" y="2113761"/>
            <a:ext cx="148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배경 및 개요</a:t>
            </a:r>
            <a:endParaRPr lang="ko-KR" altLang="en-US" sz="2000" dirty="0">
              <a:solidFill>
                <a:schemeClr val="bg1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grpSp>
        <p:nvGrpSpPr>
          <p:cNvPr id="113" name="그룹 67"/>
          <p:cNvGrpSpPr>
            <a:grpSpLocks/>
          </p:cNvGrpSpPr>
          <p:nvPr/>
        </p:nvGrpSpPr>
        <p:grpSpPr bwMode="auto">
          <a:xfrm rot="900000">
            <a:off x="4471009" y="1574822"/>
            <a:ext cx="1521062" cy="1516324"/>
            <a:chOff x="-236069" y="1268760"/>
            <a:chExt cx="2174190" cy="2165148"/>
          </a:xfrm>
          <a:solidFill>
            <a:srgbClr val="FF5050"/>
          </a:solidFill>
        </p:grpSpPr>
        <p:sp>
          <p:nvSpPr>
            <p:cNvPr id="114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15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16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17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18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19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20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121" name="그룹 91"/>
          <p:cNvGrpSpPr/>
          <p:nvPr/>
        </p:nvGrpSpPr>
        <p:grpSpPr>
          <a:xfrm rot="900000">
            <a:off x="4522229" y="4028228"/>
            <a:ext cx="1512000" cy="1512000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122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3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4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5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6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7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8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4500562" y="1973630"/>
            <a:ext cx="148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시장조사</a:t>
            </a:r>
            <a:r>
              <a:rPr lang="ko-KR" altLang="en-US" dirty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및 제품목표</a:t>
            </a:r>
            <a:endParaRPr lang="en-US" altLang="ko-KR" dirty="0" smtClean="0">
              <a:solidFill>
                <a:schemeClr val="bg1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538140" y="4622112"/>
            <a:ext cx="1486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개선요구사항 </a:t>
            </a:r>
            <a:endParaRPr lang="ko-KR" altLang="en-US" sz="1600" dirty="0">
              <a:solidFill>
                <a:schemeClr val="bg1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108864" y="4618074"/>
            <a:ext cx="148612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smtClean="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결</a:t>
            </a:r>
            <a:r>
              <a:rPr lang="ko-KR" altLang="en-US" sz="1700">
                <a:solidFill>
                  <a:schemeClr val="bg1"/>
                </a:solidFill>
                <a:latin typeface="현대하모니 M" pitchFamily="18" charset="-127"/>
                <a:ea typeface="현대하모니 M" pitchFamily="18" charset="-127"/>
              </a:rPr>
              <a:t>론</a:t>
            </a:r>
            <a:endParaRPr lang="en-US" altLang="ko-KR" sz="1700" dirty="0" smtClean="0">
              <a:solidFill>
                <a:schemeClr val="bg1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32" name="슬라이드 번호 개체 틀 1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4583F-4ACE-4D31-B91E-49FCE27726D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9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5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5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80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1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2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3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4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5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6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3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73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4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5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6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7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8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9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66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7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8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9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0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1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2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5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59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0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3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4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5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6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52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3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5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6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7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45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6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7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568417" y="1583783"/>
            <a:ext cx="8468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현대하모니 M" pitchFamily="18" charset="-127"/>
                <a:ea typeface="현대하모니 M" pitchFamily="18" charset="-127"/>
              </a:rPr>
              <a:t>어플리케이션을 국민재난 안전 문자처럼 평상시에는 작동하지 않다가 위험요소가 발생하면 휴대폰 자체를 진동시키는 어플리케이션을 제작한다</a:t>
            </a:r>
            <a:endParaRPr lang="ko-KR" altLang="en-US" dirty="0"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95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230114"/>
            <a:ext cx="3888432" cy="4295230"/>
          </a:xfrm>
          <a:prstGeom prst="rect">
            <a:avLst/>
          </a:prstGeom>
        </p:spPr>
      </p:pic>
      <p:grpSp>
        <p:nvGrpSpPr>
          <p:cNvPr id="96" name="그룹 67"/>
          <p:cNvGrpSpPr>
            <a:grpSpLocks noChangeAspect="1"/>
          </p:cNvGrpSpPr>
          <p:nvPr/>
        </p:nvGrpSpPr>
        <p:grpSpPr bwMode="auto">
          <a:xfrm rot="900000" flipV="1">
            <a:off x="545275" y="1095750"/>
            <a:ext cx="477553" cy="476064"/>
            <a:chOff x="-236069" y="1268760"/>
            <a:chExt cx="2174190" cy="2165148"/>
          </a:xfrm>
          <a:solidFill>
            <a:srgbClr val="99CC00"/>
          </a:solidFill>
        </p:grpSpPr>
        <p:sp>
          <p:nvSpPr>
            <p:cNvPr id="97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8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9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0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1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2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3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104" name="TextBox 103"/>
          <p:cNvSpPr txBox="1"/>
          <p:nvPr/>
        </p:nvSpPr>
        <p:spPr>
          <a:xfrm flipH="1">
            <a:off x="1147216" y="1060563"/>
            <a:ext cx="6665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B" pitchFamily="18" charset="-127"/>
                <a:ea typeface="현대하모니 B" pitchFamily="18" charset="-127"/>
              </a:rPr>
              <a:t>개선요구 사항 해결방안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현대하모니 B" pitchFamily="18" charset="-127"/>
              <a:ea typeface="현대하모니 B" pitchFamily="18" charset="-127"/>
            </a:endParaRPr>
          </a:p>
        </p:txBody>
      </p:sp>
      <p:pic>
        <p:nvPicPr>
          <p:cNvPr id="1026" name="Picture 2" descr="C:\Users\MD\Desktop\Downloads\KakaoTalk_20170622_18272026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02" y="2230114"/>
            <a:ext cx="3499674" cy="429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5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80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1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2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3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4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5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6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3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73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4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5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6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7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8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9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66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7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8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9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0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1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2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5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59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0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3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4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5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6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52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3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5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6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7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45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6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7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587339" y="1646414"/>
            <a:ext cx="592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현대하모니 M" pitchFamily="18" charset="-127"/>
                <a:ea typeface="현대하모니 M" pitchFamily="18" charset="-127"/>
              </a:rPr>
              <a:t>스마트 </a:t>
            </a:r>
            <a:r>
              <a:rPr lang="ko-KR" altLang="en-US" dirty="0" err="1" smtClean="0">
                <a:latin typeface="현대하모니 M" pitchFamily="18" charset="-127"/>
                <a:ea typeface="현대하모니 M" pitchFamily="18" charset="-127"/>
              </a:rPr>
              <a:t>암밴드의</a:t>
            </a:r>
            <a:r>
              <a:rPr lang="ko-KR" altLang="en-US" dirty="0" smtClean="0"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dirty="0" err="1" smtClean="0">
                <a:latin typeface="현대하모니 M" pitchFamily="18" charset="-127"/>
                <a:ea typeface="현대하모니 M" pitchFamily="18" charset="-127"/>
              </a:rPr>
              <a:t>착용감이</a:t>
            </a:r>
            <a:r>
              <a:rPr lang="ko-KR" altLang="en-US" dirty="0" smtClean="0">
                <a:latin typeface="현대하모니 M" pitchFamily="18" charset="-127"/>
                <a:ea typeface="현대하모니 M" pitchFamily="18" charset="-127"/>
              </a:rPr>
              <a:t> 불편한 사람들이 많다</a:t>
            </a:r>
            <a:endParaRPr lang="ko-KR" altLang="en-US" dirty="0"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87" name="_x192221976" descr="EMB000020845b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139" y="2564904"/>
            <a:ext cx="4786626" cy="38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/>
          <p:cNvSpPr txBox="1"/>
          <p:nvPr/>
        </p:nvSpPr>
        <p:spPr>
          <a:xfrm>
            <a:off x="568417" y="2057700"/>
            <a:ext cx="839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현대하모니 M" pitchFamily="18" charset="-127"/>
                <a:ea typeface="현대하모니 M" pitchFamily="18" charset="-127"/>
              </a:rPr>
              <a:t>스마트 </a:t>
            </a:r>
            <a:r>
              <a:rPr lang="ko-KR" altLang="en-US" dirty="0" err="1" smtClean="0">
                <a:latin typeface="현대하모니 M" pitchFamily="18" charset="-127"/>
                <a:ea typeface="현대하모니 M" pitchFamily="18" charset="-127"/>
              </a:rPr>
              <a:t>암밴드는</a:t>
            </a:r>
            <a:r>
              <a:rPr lang="ko-KR" altLang="en-US" dirty="0" smtClean="0">
                <a:latin typeface="현대하모니 M" pitchFamily="18" charset="-127"/>
                <a:ea typeface="현대하모니 M" pitchFamily="18" charset="-127"/>
              </a:rPr>
              <a:t> 팔 한쪽에만 착용하기 때문에 위험요소를 감지하는데 정확성이 떨어진다</a:t>
            </a:r>
            <a:endParaRPr lang="ko-KR" altLang="en-US" dirty="0">
              <a:latin typeface="현대하모니 M" pitchFamily="18" charset="-127"/>
              <a:ea typeface="현대하모니 M" pitchFamily="18" charset="-127"/>
            </a:endParaRPr>
          </a:p>
        </p:txBody>
      </p:sp>
      <p:grpSp>
        <p:nvGrpSpPr>
          <p:cNvPr id="96" name="그룹 67"/>
          <p:cNvGrpSpPr>
            <a:grpSpLocks noChangeAspect="1"/>
          </p:cNvGrpSpPr>
          <p:nvPr/>
        </p:nvGrpSpPr>
        <p:grpSpPr bwMode="auto">
          <a:xfrm rot="900000" flipV="1">
            <a:off x="545275" y="1095750"/>
            <a:ext cx="477553" cy="476064"/>
            <a:chOff x="-236069" y="1268760"/>
            <a:chExt cx="2174190" cy="2165148"/>
          </a:xfrm>
          <a:solidFill>
            <a:srgbClr val="99CC00"/>
          </a:solidFill>
        </p:grpSpPr>
        <p:sp>
          <p:nvSpPr>
            <p:cNvPr id="104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6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7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8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9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10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11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 flipH="1">
            <a:off x="1147217" y="1060563"/>
            <a:ext cx="3842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B" pitchFamily="18" charset="-127"/>
                <a:ea typeface="현대하모니 B" pitchFamily="18" charset="-127"/>
              </a:rPr>
              <a:t>개선요구 사항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B" pitchFamily="18" charset="-127"/>
                <a:ea typeface="현대하모니 B" pitchFamily="18" charset="-127"/>
              </a:rPr>
              <a:t>②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현대하모니 B" pitchFamily="18" charset="-127"/>
              <a:ea typeface="현대하모니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5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80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1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2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3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4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5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6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3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73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4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5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6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7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8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9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66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7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8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9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0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1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2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5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59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0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3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4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5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6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52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3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5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6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7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45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6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7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2015354" y="1674323"/>
            <a:ext cx="592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현대하모니 M" pitchFamily="18" charset="-127"/>
                <a:ea typeface="현대하모니 M" pitchFamily="18" charset="-127"/>
              </a:rPr>
              <a:t>스마트 </a:t>
            </a:r>
            <a:r>
              <a:rPr lang="ko-KR" altLang="en-US" dirty="0" err="1" smtClean="0">
                <a:latin typeface="현대하모니 M" pitchFamily="18" charset="-127"/>
                <a:ea typeface="현대하모니 M" pitchFamily="18" charset="-127"/>
              </a:rPr>
              <a:t>암밴드</a:t>
            </a:r>
            <a:r>
              <a:rPr lang="ko-KR" altLang="en-US" dirty="0" smtClean="0">
                <a:latin typeface="현대하모니 M" pitchFamily="18" charset="-127"/>
                <a:ea typeface="현대하모니 M" pitchFamily="18" charset="-127"/>
              </a:rPr>
              <a:t> 대신에 다른 형태의 장비를 사용한다</a:t>
            </a:r>
            <a:endParaRPr lang="ko-KR" altLang="en-US" dirty="0"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8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57" y="2276872"/>
            <a:ext cx="6350583" cy="3888432"/>
          </a:xfrm>
          <a:prstGeom prst="rect">
            <a:avLst/>
          </a:prstGeom>
        </p:spPr>
      </p:pic>
      <p:grpSp>
        <p:nvGrpSpPr>
          <p:cNvPr id="95" name="그룹 67"/>
          <p:cNvGrpSpPr>
            <a:grpSpLocks noChangeAspect="1"/>
          </p:cNvGrpSpPr>
          <p:nvPr/>
        </p:nvGrpSpPr>
        <p:grpSpPr bwMode="auto">
          <a:xfrm rot="900000" flipV="1">
            <a:off x="545275" y="1095750"/>
            <a:ext cx="477553" cy="476064"/>
            <a:chOff x="-236069" y="1268760"/>
            <a:chExt cx="2174190" cy="2165148"/>
          </a:xfrm>
          <a:solidFill>
            <a:srgbClr val="99CC00"/>
          </a:solidFill>
        </p:grpSpPr>
        <p:sp>
          <p:nvSpPr>
            <p:cNvPr id="96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7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8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9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0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1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2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 flipH="1">
            <a:off x="1147217" y="1060563"/>
            <a:ext cx="3842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B" pitchFamily="18" charset="-127"/>
                <a:ea typeface="현대하모니 B" pitchFamily="18" charset="-127"/>
              </a:rPr>
              <a:t>개선요구 사항 해결방안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현대하모니 B" pitchFamily="18" charset="-127"/>
              <a:ea typeface="현대하모니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5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80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1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2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3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4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5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6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3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73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4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5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6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7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8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9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66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7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8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9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0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1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2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5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59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0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3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4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5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6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52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3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5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6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7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45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6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7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308270" y="1630858"/>
            <a:ext cx="886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현대하모니 M" pitchFamily="18" charset="-127"/>
                <a:ea typeface="현대하모니 M" pitchFamily="18" charset="-127"/>
              </a:rPr>
              <a:t>현 제품에는 전선을 </a:t>
            </a:r>
            <a:r>
              <a:rPr lang="ko-KR" altLang="en-US" dirty="0" err="1" smtClean="0">
                <a:latin typeface="현대하모니 M" pitchFamily="18" charset="-127"/>
                <a:ea typeface="현대하모니 M" pitchFamily="18" charset="-127"/>
              </a:rPr>
              <a:t>브레드</a:t>
            </a:r>
            <a:r>
              <a:rPr lang="ko-KR" altLang="en-US" dirty="0" smtClean="0">
                <a:latin typeface="현대하모니 M" pitchFamily="18" charset="-127"/>
                <a:ea typeface="현대하모니 M" pitchFamily="18" charset="-127"/>
              </a:rPr>
              <a:t> 보드에 연결한 후 커넥터를 넣어 고정시키는 방식을 사용하고 있다</a:t>
            </a:r>
            <a:endParaRPr lang="ko-KR" altLang="en-US" dirty="0"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96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95" y="2229799"/>
            <a:ext cx="4322166" cy="4007513"/>
          </a:xfrm>
          <a:prstGeom prst="rect">
            <a:avLst/>
          </a:prstGeom>
          <a:scene3d>
            <a:camera prst="orthographicFront">
              <a:rot lat="0" lon="0" rev="10800000"/>
            </a:camera>
            <a:lightRig rig="threePt" dir="t"/>
          </a:scene3d>
        </p:spPr>
      </p:pic>
      <p:pic>
        <p:nvPicPr>
          <p:cNvPr id="106" name="그림 105" descr="20170622_14123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800" y="2229800"/>
            <a:ext cx="2448272" cy="4007512"/>
          </a:xfrm>
          <a:prstGeom prst="rect">
            <a:avLst/>
          </a:prstGeom>
        </p:spPr>
      </p:pic>
      <p:sp>
        <p:nvSpPr>
          <p:cNvPr id="107" name="타원 106"/>
          <p:cNvSpPr/>
          <p:nvPr/>
        </p:nvSpPr>
        <p:spPr>
          <a:xfrm>
            <a:off x="2214546" y="2857496"/>
            <a:ext cx="1214446" cy="9286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67"/>
          <p:cNvGrpSpPr>
            <a:grpSpLocks noChangeAspect="1"/>
          </p:cNvGrpSpPr>
          <p:nvPr/>
        </p:nvGrpSpPr>
        <p:grpSpPr bwMode="auto">
          <a:xfrm rot="900000" flipV="1">
            <a:off x="545275" y="1095750"/>
            <a:ext cx="477553" cy="476064"/>
            <a:chOff x="-236069" y="1268760"/>
            <a:chExt cx="2174190" cy="2165148"/>
          </a:xfrm>
          <a:solidFill>
            <a:srgbClr val="99CC00"/>
          </a:solidFill>
        </p:grpSpPr>
        <p:sp>
          <p:nvSpPr>
            <p:cNvPr id="95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7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8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9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0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1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2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 flipH="1">
            <a:off x="1147217" y="1060563"/>
            <a:ext cx="3842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B" pitchFamily="18" charset="-127"/>
                <a:ea typeface="현대하모니 B" pitchFamily="18" charset="-127"/>
              </a:rPr>
              <a:t>개선요구 사항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B" pitchFamily="18" charset="-127"/>
                <a:ea typeface="현대하모니 B" pitchFamily="18" charset="-127"/>
              </a:rPr>
              <a:t>③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현대하모니 B" pitchFamily="18" charset="-127"/>
              <a:ea typeface="현대하모니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5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80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1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2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3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4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5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6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3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73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4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5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6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7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8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9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66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7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8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9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0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1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2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5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59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0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3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4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5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6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52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3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5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6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7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45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6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7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08518" y="1679884"/>
            <a:ext cx="8255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현대하모니 M" pitchFamily="18" charset="-127"/>
                <a:ea typeface="현대하모니 M" pitchFamily="18" charset="-127"/>
              </a:rPr>
              <a:t>브레드</a:t>
            </a:r>
            <a:r>
              <a:rPr lang="ko-KR" altLang="en-US" dirty="0" smtClean="0">
                <a:latin typeface="현대하모니 M" pitchFamily="18" charset="-127"/>
                <a:ea typeface="현대하모니 M" pitchFamily="18" charset="-127"/>
              </a:rPr>
              <a:t> 보드 대신에 기판을 사용한다</a:t>
            </a:r>
            <a:endParaRPr lang="en-US" altLang="ko-KR" dirty="0">
              <a:latin typeface="현대하모니 M" pitchFamily="18" charset="-127"/>
              <a:ea typeface="현대하모니 M" pitchFamily="18" charset="-127"/>
            </a:endParaRPr>
          </a:p>
          <a:p>
            <a:r>
              <a:rPr lang="ko-KR" altLang="en-US" dirty="0" smtClean="0">
                <a:latin typeface="현대하모니 M" pitchFamily="18" charset="-127"/>
                <a:ea typeface="현대하모니 M" pitchFamily="18" charset="-127"/>
              </a:rPr>
              <a:t>납땜을 이용하여 좀 더 튼튼한 결합을 할 수 있도록 제작한다</a:t>
            </a:r>
            <a:endParaRPr lang="ko-KR" altLang="en-US" dirty="0"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16" y="2492896"/>
            <a:ext cx="7296809" cy="4104456"/>
          </a:xfrm>
          <a:prstGeom prst="rect">
            <a:avLst/>
          </a:prstGeom>
          <a:scene3d>
            <a:camera prst="orthographicFront">
              <a:rot lat="0" lon="0" rev="10800000"/>
            </a:camera>
            <a:lightRig rig="threePt" dir="t"/>
          </a:scene3d>
        </p:spPr>
      </p:pic>
      <p:grpSp>
        <p:nvGrpSpPr>
          <p:cNvPr id="95" name="그룹 67"/>
          <p:cNvGrpSpPr>
            <a:grpSpLocks noChangeAspect="1"/>
          </p:cNvGrpSpPr>
          <p:nvPr/>
        </p:nvGrpSpPr>
        <p:grpSpPr bwMode="auto">
          <a:xfrm rot="900000" flipV="1">
            <a:off x="545275" y="1095750"/>
            <a:ext cx="477553" cy="476064"/>
            <a:chOff x="-236069" y="1268760"/>
            <a:chExt cx="2174190" cy="2165148"/>
          </a:xfrm>
          <a:solidFill>
            <a:srgbClr val="99CC00"/>
          </a:solidFill>
        </p:grpSpPr>
        <p:sp>
          <p:nvSpPr>
            <p:cNvPr id="96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7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8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9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0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1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2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 flipH="1">
            <a:off x="1147217" y="1060563"/>
            <a:ext cx="3842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현대하모니 B" pitchFamily="18" charset="-127"/>
                <a:ea typeface="현대하모니 B" pitchFamily="18" charset="-127"/>
              </a:rPr>
              <a:t>개선요구 사항 해결방안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현대하모니 B" pitchFamily="18" charset="-127"/>
              <a:ea typeface="현대하모니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5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67"/>
          <p:cNvGrpSpPr>
            <a:grpSpLocks noChangeAspect="1"/>
          </p:cNvGrpSpPr>
          <p:nvPr/>
        </p:nvGrpSpPr>
        <p:grpSpPr bwMode="auto">
          <a:xfrm rot="900000" flipV="1">
            <a:off x="2615942" y="3338363"/>
            <a:ext cx="477553" cy="476064"/>
            <a:chOff x="-236069" y="1268760"/>
            <a:chExt cx="2174190" cy="2165148"/>
          </a:xfrm>
          <a:solidFill>
            <a:srgbClr val="F3B10D"/>
          </a:solidFill>
        </p:grpSpPr>
        <p:sp>
          <p:nvSpPr>
            <p:cNvPr id="46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7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8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9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50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51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52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55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98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9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0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1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2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3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4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56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91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92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93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94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95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96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97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57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84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85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86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87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88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89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90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58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77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8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9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80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81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82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83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61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70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1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2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3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4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5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6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62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63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4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5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6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7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8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9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3858092" y="3154097"/>
            <a:ext cx="5929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결    </a:t>
            </a:r>
            <a:r>
              <a:rPr lang="ko-KR" altLang="en-US" sz="4400" dirty="0" err="1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론</a:t>
            </a:r>
            <a:endParaRPr lang="ko-KR" altLang="en-US" sz="4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2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67"/>
          <p:cNvGrpSpPr>
            <a:grpSpLocks noChangeAspect="1"/>
          </p:cNvGrpSpPr>
          <p:nvPr/>
        </p:nvGrpSpPr>
        <p:grpSpPr bwMode="auto">
          <a:xfrm rot="900000" flipV="1">
            <a:off x="504114" y="1254091"/>
            <a:ext cx="477553" cy="476064"/>
            <a:chOff x="-236069" y="1268760"/>
            <a:chExt cx="2174190" cy="2165148"/>
          </a:xfrm>
          <a:solidFill>
            <a:srgbClr val="F3B10D"/>
          </a:solidFill>
        </p:grpSpPr>
        <p:sp>
          <p:nvSpPr>
            <p:cNvPr id="46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7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8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9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50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51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52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55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98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9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0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1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2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3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4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56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91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92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93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94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95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96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97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57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84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85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86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87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88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89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90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58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77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8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9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80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81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82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83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61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70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1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2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3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4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5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6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62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63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4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5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6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7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8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9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048468" y="1307194"/>
            <a:ext cx="75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현대하모니 M" pitchFamily="18" charset="-127"/>
                <a:ea typeface="현대하모니 M" pitchFamily="18" charset="-127"/>
              </a:rPr>
              <a:t>기능적으로는 구현이 되었으나 정확성 부분에서는 좀 더 개선해야 할 여지가 있다</a:t>
            </a:r>
            <a:endParaRPr lang="en-US" altLang="ko-KR" dirty="0" smtClean="0">
              <a:latin typeface="현대하모니 M" pitchFamily="18" charset="-127"/>
              <a:ea typeface="현대하모니 M" pitchFamily="18" charset="-127"/>
            </a:endParaRPr>
          </a:p>
        </p:txBody>
      </p:sp>
      <p:grpSp>
        <p:nvGrpSpPr>
          <p:cNvPr id="106" name="그룹 67"/>
          <p:cNvGrpSpPr>
            <a:grpSpLocks noChangeAspect="1"/>
          </p:cNvGrpSpPr>
          <p:nvPr/>
        </p:nvGrpSpPr>
        <p:grpSpPr bwMode="auto">
          <a:xfrm rot="900000" flipV="1">
            <a:off x="489637" y="1854527"/>
            <a:ext cx="477553" cy="476064"/>
            <a:chOff x="-236069" y="1268760"/>
            <a:chExt cx="2174190" cy="2165148"/>
          </a:xfrm>
          <a:solidFill>
            <a:srgbClr val="F3B10D"/>
          </a:solidFill>
        </p:grpSpPr>
        <p:sp>
          <p:nvSpPr>
            <p:cNvPr id="107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8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9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10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11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12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13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1059838" y="1905141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현대하모니 M" pitchFamily="18" charset="-127"/>
                <a:ea typeface="현대하모니 M" pitchFamily="18" charset="-127"/>
              </a:rPr>
              <a:t>제품 사진</a:t>
            </a:r>
            <a:endParaRPr lang="ko-KR" altLang="en-US" dirty="0"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050" name="Picture 2" descr="F:\종설발표\KakaoTalk_20170612_020915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87" y="2492896"/>
            <a:ext cx="4077340" cy="374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종설발표\KakaoTalk_20170612_0209177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492897"/>
            <a:ext cx="3882176" cy="37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39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98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9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0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1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2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3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4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56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91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92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93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94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95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96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97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57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84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85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86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87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88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89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90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58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77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8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9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80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81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82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83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61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70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1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2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3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4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5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6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62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63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4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5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6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7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8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9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106" name="그룹 67"/>
          <p:cNvGrpSpPr>
            <a:grpSpLocks noChangeAspect="1"/>
          </p:cNvGrpSpPr>
          <p:nvPr/>
        </p:nvGrpSpPr>
        <p:grpSpPr bwMode="auto">
          <a:xfrm rot="900000" flipV="1">
            <a:off x="429164" y="1322449"/>
            <a:ext cx="477553" cy="476064"/>
            <a:chOff x="-236069" y="1268760"/>
            <a:chExt cx="2174190" cy="2165148"/>
          </a:xfrm>
          <a:solidFill>
            <a:srgbClr val="F3B10D"/>
          </a:solidFill>
        </p:grpSpPr>
        <p:sp>
          <p:nvSpPr>
            <p:cNvPr id="107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8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9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10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11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12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13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pic>
        <p:nvPicPr>
          <p:cNvPr id="124" name="시연동영상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70965" y="1988840"/>
            <a:ext cx="8080563" cy="4176464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1015190" y="1345873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현대하모니 M" pitchFamily="18" charset="-127"/>
                <a:ea typeface="현대하모니 M" pitchFamily="18" charset="-127"/>
              </a:rPr>
              <a:t>시연 동영상</a:t>
            </a:r>
            <a:endParaRPr lang="ko-KR" altLang="en-US" dirty="0"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02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4"/>
                  </p:tgtEl>
                </p:cond>
              </p:nextCondLst>
            </p:seq>
            <p:video>
              <p:cMediaNode>
                <p:cTn id="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브로셔샘플\2012-11-22 08;59;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042584"/>
            <a:ext cx="3609975" cy="3295650"/>
          </a:xfrm>
          <a:prstGeom prst="roundRect">
            <a:avLst>
              <a:gd name="adj" fmla="val 27200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81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2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3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4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5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6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7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39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74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5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6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7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8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9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80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0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67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8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9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0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1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2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3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41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60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3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4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5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6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4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53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5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6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9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5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46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7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2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506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67"/>
          <p:cNvGrpSpPr>
            <a:grpSpLocks noChangeAspect="1"/>
          </p:cNvGrpSpPr>
          <p:nvPr/>
        </p:nvGrpSpPr>
        <p:grpSpPr bwMode="auto">
          <a:xfrm rot="900000" flipV="1">
            <a:off x="1176886" y="3443157"/>
            <a:ext cx="477553" cy="476064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37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38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39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0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1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2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3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179996" y="3246366"/>
            <a:ext cx="55378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연구의 필요성 및 배경</a:t>
            </a:r>
          </a:p>
        </p:txBody>
      </p:sp>
      <p:grpSp>
        <p:nvGrpSpPr>
          <p:cNvPr id="2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3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5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6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7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10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11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4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5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6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7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18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19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0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1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2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3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4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5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26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27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28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29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30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31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32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33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6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47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2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55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56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9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0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74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7"/>
          <p:cNvGrpSpPr>
            <a:grpSpLocks noChangeAspect="1"/>
          </p:cNvGrpSpPr>
          <p:nvPr/>
        </p:nvGrpSpPr>
        <p:grpSpPr bwMode="auto">
          <a:xfrm rot="900000" flipV="1">
            <a:off x="509583" y="1266233"/>
            <a:ext cx="477553" cy="476064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37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38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39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0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1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2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3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056383" y="1155129"/>
            <a:ext cx="4095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현대하모니 B" pitchFamily="18" charset="-127"/>
                <a:ea typeface="현대하모니 B" pitchFamily="18" charset="-127"/>
              </a:rPr>
              <a:t>제품의 배경 및 개요 </a:t>
            </a:r>
            <a:endParaRPr lang="ko-KR" altLang="en-US" sz="3600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10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3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5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6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7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18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11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4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5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6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7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26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19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0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1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2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3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4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5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36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27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28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29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30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31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32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33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5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47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2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6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56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9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0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sp>
        <p:nvSpPr>
          <p:cNvPr id="1026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3" name="[mix][IoT@home] 바리스타 윤혜령씨의 아주 특별한 하루 - YouTube (360p)(0)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57224" y="2071678"/>
            <a:ext cx="7715304" cy="43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9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video>
              <p:cMediaNode>
                <p:cTn id="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7"/>
          <p:cNvGrpSpPr>
            <a:grpSpLocks noChangeAspect="1"/>
          </p:cNvGrpSpPr>
          <p:nvPr/>
        </p:nvGrpSpPr>
        <p:grpSpPr bwMode="auto">
          <a:xfrm rot="900000" flipV="1">
            <a:off x="509583" y="1266233"/>
            <a:ext cx="477553" cy="476064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37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38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39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0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1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2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3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050220" y="1156964"/>
            <a:ext cx="4095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현대하모니 B" pitchFamily="18" charset="-127"/>
                <a:ea typeface="현대하모니 B" pitchFamily="18" charset="-127"/>
              </a:rPr>
              <a:t>제품의 배경 및 개요 </a:t>
            </a:r>
            <a:endParaRPr lang="ko-KR" altLang="en-US" sz="3600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10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3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5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6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7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18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11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4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5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6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7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26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19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0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1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2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3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4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5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36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27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28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29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30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31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32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33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5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47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2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6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56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9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0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sp>
        <p:nvSpPr>
          <p:cNvPr id="1026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0" name="그림 10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424" y="3102892"/>
            <a:ext cx="3541632" cy="1995119"/>
          </a:xfrm>
          <a:prstGeom prst="rect">
            <a:avLst/>
          </a:prstGeom>
        </p:spPr>
      </p:pic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00" b="4771"/>
          <a:stretch/>
        </p:blipFill>
        <p:spPr>
          <a:xfrm>
            <a:off x="280068" y="2640966"/>
            <a:ext cx="4668958" cy="29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6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7"/>
          <p:cNvGrpSpPr>
            <a:grpSpLocks noChangeAspect="1"/>
          </p:cNvGrpSpPr>
          <p:nvPr/>
        </p:nvGrpSpPr>
        <p:grpSpPr bwMode="auto">
          <a:xfrm rot="900000" flipV="1">
            <a:off x="509583" y="1266233"/>
            <a:ext cx="477553" cy="476064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37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38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39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0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1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2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3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10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3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5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6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7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18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11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4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5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6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7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26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19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0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1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2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3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4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5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36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27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28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29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30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31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32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33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5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47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2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6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56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9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0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sp>
        <p:nvSpPr>
          <p:cNvPr id="1026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1117924" y="1151792"/>
            <a:ext cx="4095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현대하모니 B" pitchFamily="18" charset="-127"/>
                <a:ea typeface="현대하모니 B" pitchFamily="18" charset="-127"/>
              </a:rPr>
              <a:t>시장조사</a:t>
            </a:r>
            <a:endParaRPr lang="ko-KR" altLang="en-US" sz="3600" dirty="0">
              <a:latin typeface="현대하모니 B" pitchFamily="18" charset="-127"/>
              <a:ea typeface="현대하모니 B" pitchFamily="18" charset="-127"/>
            </a:endParaRPr>
          </a:p>
        </p:txBody>
      </p:sp>
      <p:pic>
        <p:nvPicPr>
          <p:cNvPr id="64" name="_x228895112" descr="EMB00001e682b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12" y="2145902"/>
            <a:ext cx="3877558" cy="318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385" y="2145902"/>
            <a:ext cx="2790310" cy="3183456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1408639" y="5701781"/>
            <a:ext cx="3586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/>
              <a:t>(</a:t>
            </a:r>
            <a:r>
              <a:rPr lang="ko-KR" altLang="en-US" b="1" dirty="0"/>
              <a:t>주</a:t>
            </a:r>
            <a:r>
              <a:rPr lang="en-US" altLang="ko-KR" b="1" dirty="0"/>
              <a:t>)</a:t>
            </a:r>
            <a:r>
              <a:rPr lang="ko-KR" altLang="en-US" b="1" dirty="0"/>
              <a:t>블루엔터프라이즈 </a:t>
            </a:r>
            <a:r>
              <a:rPr lang="en-US" altLang="ko-KR" b="1" dirty="0"/>
              <a:t>- BE-S110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5792988" y="5679167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b="1" dirty="0"/>
              <a:t>시각 화재경보기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85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7"/>
          <p:cNvGrpSpPr>
            <a:grpSpLocks noChangeAspect="1"/>
          </p:cNvGrpSpPr>
          <p:nvPr/>
        </p:nvGrpSpPr>
        <p:grpSpPr bwMode="auto">
          <a:xfrm rot="900000" flipV="1">
            <a:off x="509583" y="1266233"/>
            <a:ext cx="477553" cy="476064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37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38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39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0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1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2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3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10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3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4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5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6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7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18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11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2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3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4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5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6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17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26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19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0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1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2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3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4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25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36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27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28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29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30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31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32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33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5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47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2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6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56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9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0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sp>
        <p:nvSpPr>
          <p:cNvPr id="1026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1050220" y="1169490"/>
            <a:ext cx="3093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현대하모니 B" pitchFamily="18" charset="-127"/>
                <a:ea typeface="현대하모니 B" pitchFamily="18" charset="-127"/>
              </a:rPr>
              <a:t>기존의 문제점</a:t>
            </a:r>
            <a:endParaRPr lang="ko-KR" altLang="en-US" sz="3600" dirty="0">
              <a:latin typeface="현대하모니 B" pitchFamily="18" charset="-127"/>
              <a:ea typeface="현대하모니 B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402045" y="1169490"/>
            <a:ext cx="2670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현대하모니 B" pitchFamily="18" charset="-127"/>
                <a:ea typeface="현대하모니 B" pitchFamily="18" charset="-127"/>
              </a:rPr>
              <a:t>제품의 목표</a:t>
            </a:r>
            <a:endParaRPr lang="ko-KR" altLang="en-US" sz="3600" dirty="0">
              <a:latin typeface="현대하모니 B" pitchFamily="18" charset="-127"/>
              <a:ea typeface="현대하모니 B" pitchFamily="18" charset="-127"/>
            </a:endParaRPr>
          </a:p>
        </p:txBody>
      </p:sp>
      <p:grpSp>
        <p:nvGrpSpPr>
          <p:cNvPr id="65" name="그룹 67"/>
          <p:cNvGrpSpPr>
            <a:grpSpLocks noChangeAspect="1"/>
          </p:cNvGrpSpPr>
          <p:nvPr/>
        </p:nvGrpSpPr>
        <p:grpSpPr bwMode="auto">
          <a:xfrm rot="900000" flipV="1">
            <a:off x="4820917" y="1267150"/>
            <a:ext cx="477553" cy="476064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66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67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68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69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70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71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72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73" name="직사각형 72"/>
          <p:cNvSpPr/>
          <p:nvPr/>
        </p:nvSpPr>
        <p:spPr>
          <a:xfrm>
            <a:off x="899592" y="2522244"/>
            <a:ext cx="241123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기존 기기와의 연동 부재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99592" y="3414071"/>
            <a:ext cx="126348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kern="0" dirty="0" err="1" smtClean="0"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휴대성</a:t>
            </a:r>
            <a:r>
              <a:rPr lang="ko-KR" altLang="en-US" kern="0" dirty="0" smtClean="0"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부족</a:t>
            </a:r>
            <a:endParaRPr lang="ko-KR" altLang="en-US" kern="0" dirty="0"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99592" y="4305898"/>
            <a:ext cx="126348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제한적 보급</a:t>
            </a:r>
            <a:endParaRPr lang="ko-KR" altLang="en-US" kern="0" dirty="0"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899592" y="5197725"/>
            <a:ext cx="146546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높은 생산단가</a:t>
            </a:r>
            <a:endParaRPr lang="ko-KR" altLang="en-US" kern="0" dirty="0"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220072" y="2522244"/>
            <a:ext cx="166744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휴대폰과의 연동</a:t>
            </a:r>
            <a:endParaRPr lang="ko-KR" altLang="en-US" kern="0" dirty="0"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220072" y="3414071"/>
            <a:ext cx="126348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kern="0" dirty="0" err="1" smtClean="0"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휴대성</a:t>
            </a:r>
            <a:r>
              <a:rPr lang="ko-KR" altLang="en-US" kern="0" dirty="0" smtClean="0"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확보</a:t>
            </a:r>
            <a:endParaRPr lang="ko-KR" altLang="en-US" kern="0" dirty="0"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220072" y="4305898"/>
            <a:ext cx="195919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진동</a:t>
            </a:r>
            <a:r>
              <a:rPr lang="en-US" altLang="ko-KR" kern="0" dirty="0"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kern="0" dirty="0" smtClean="0"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&amp; </a:t>
            </a:r>
            <a:r>
              <a:rPr lang="ko-KR" altLang="en-US" kern="0" dirty="0" smtClean="0"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시각적 </a:t>
            </a:r>
            <a:r>
              <a:rPr lang="ko-KR" altLang="en-US" kern="0" dirty="0" err="1" smtClean="0"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알람</a:t>
            </a:r>
            <a:endParaRPr lang="ko-KR" altLang="en-US" kern="0" dirty="0"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220072" y="5197725"/>
            <a:ext cx="173637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가격 경쟁력 확보</a:t>
            </a:r>
            <a:endParaRPr lang="ko-KR" altLang="en-US" kern="0" dirty="0"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785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80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1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2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3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4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5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6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38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73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4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5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6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7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8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9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39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66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7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8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9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0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1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2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40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59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0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3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4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5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3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52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3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5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6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4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45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6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7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103" name="그룹 67"/>
          <p:cNvGrpSpPr>
            <a:grpSpLocks noChangeAspect="1"/>
          </p:cNvGrpSpPr>
          <p:nvPr/>
        </p:nvGrpSpPr>
        <p:grpSpPr bwMode="auto">
          <a:xfrm rot="900000" flipV="1">
            <a:off x="1442778" y="3363084"/>
            <a:ext cx="477553" cy="476064"/>
            <a:chOff x="-236069" y="1268760"/>
            <a:chExt cx="2174190" cy="2165148"/>
          </a:xfrm>
          <a:solidFill>
            <a:srgbClr val="FF5050"/>
          </a:solidFill>
        </p:grpSpPr>
        <p:sp>
          <p:nvSpPr>
            <p:cNvPr id="104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5" name="직사각형 69"/>
            <p:cNvSpPr/>
            <p:nvPr/>
          </p:nvSpPr>
          <p:spPr>
            <a:xfrm>
              <a:off x="785392" y="1268763"/>
              <a:ext cx="145224" cy="21602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6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7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8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09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110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308404" y="2900201"/>
            <a:ext cx="592246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r>
              <a:rPr lang="ko-KR" altLang="en-US" sz="4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제작과정 및 작동 원리</a:t>
            </a:r>
          </a:p>
        </p:txBody>
      </p:sp>
    </p:spTree>
    <p:extLst>
      <p:ext uri="{BB962C8B-B14F-4D97-AF65-F5344CB8AC3E}">
        <p14:creationId xmlns:p14="http://schemas.microsoft.com/office/powerpoint/2010/main" val="252959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67"/>
          <p:cNvGrpSpPr>
            <a:grpSpLocks noChangeAspect="1"/>
          </p:cNvGrpSpPr>
          <p:nvPr/>
        </p:nvGrpSpPr>
        <p:grpSpPr bwMode="auto">
          <a:xfrm rot="900000" flipV="1">
            <a:off x="105702" y="87159"/>
            <a:ext cx="204370" cy="203733"/>
            <a:chOff x="-236069" y="1268760"/>
            <a:chExt cx="2174190" cy="2165148"/>
          </a:xfrm>
          <a:solidFill>
            <a:srgbClr val="38B6B6"/>
          </a:solidFill>
        </p:grpSpPr>
        <p:sp>
          <p:nvSpPr>
            <p:cNvPr id="80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1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2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3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4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5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6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grpSp>
        <p:nvGrpSpPr>
          <p:cNvPr id="38" name="그룹 75"/>
          <p:cNvGrpSpPr>
            <a:grpSpLocks noChangeAspect="1"/>
          </p:cNvGrpSpPr>
          <p:nvPr/>
        </p:nvGrpSpPr>
        <p:grpSpPr>
          <a:xfrm rot="900000" flipV="1">
            <a:off x="1185702" y="87642"/>
            <a:ext cx="203152" cy="203152"/>
            <a:chOff x="-222116" y="1268760"/>
            <a:chExt cx="2160240" cy="2160240"/>
          </a:xfrm>
          <a:solidFill>
            <a:srgbClr val="6600FF"/>
          </a:solidFill>
        </p:grpSpPr>
        <p:sp>
          <p:nvSpPr>
            <p:cNvPr id="73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4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5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6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7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8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79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39" name="그룹 83"/>
          <p:cNvGrpSpPr>
            <a:grpSpLocks noChangeAspect="1"/>
          </p:cNvGrpSpPr>
          <p:nvPr/>
        </p:nvGrpSpPr>
        <p:grpSpPr>
          <a:xfrm rot="900000" flipV="1">
            <a:off x="826272" y="87642"/>
            <a:ext cx="203152" cy="203152"/>
            <a:chOff x="-222116" y="1268760"/>
            <a:chExt cx="2160240" cy="2160240"/>
          </a:xfrm>
          <a:solidFill>
            <a:srgbClr val="FF33CC"/>
          </a:solidFill>
        </p:grpSpPr>
        <p:sp>
          <p:nvSpPr>
            <p:cNvPr id="66" name="타원 84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7" name="직사각형 85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8" name="직사각형 86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69" name="직사각형 87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0" name="직사각형 88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1" name="직사각형 89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  <p:sp>
          <p:nvSpPr>
            <p:cNvPr id="72" name="직사각형 90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33CC"/>
                </a:solidFill>
                <a:sym typeface="Times" pitchFamily="18" charset="0"/>
              </a:endParaRPr>
            </a:p>
          </p:txBody>
        </p:sp>
      </p:grpSp>
      <p:grpSp>
        <p:nvGrpSpPr>
          <p:cNvPr id="40" name="그룹 91"/>
          <p:cNvGrpSpPr>
            <a:grpSpLocks noChangeAspect="1"/>
          </p:cNvGrpSpPr>
          <p:nvPr/>
        </p:nvGrpSpPr>
        <p:grpSpPr>
          <a:xfrm rot="900000" flipV="1">
            <a:off x="466841" y="87642"/>
            <a:ext cx="203152" cy="203152"/>
            <a:chOff x="-222116" y="1268760"/>
            <a:chExt cx="2160240" cy="2160240"/>
          </a:xfrm>
          <a:solidFill>
            <a:srgbClr val="FF5050"/>
          </a:solidFill>
        </p:grpSpPr>
        <p:sp>
          <p:nvSpPr>
            <p:cNvPr id="59" name="타원 92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0" name="직사각형 93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1" name="직사각형 94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2" name="직사각형 95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3" name="직사각형 96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4" name="직사각형 97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65" name="직사각형 98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3" name="그룹 75"/>
          <p:cNvGrpSpPr>
            <a:grpSpLocks noChangeAspect="1"/>
          </p:cNvGrpSpPr>
          <p:nvPr/>
        </p:nvGrpSpPr>
        <p:grpSpPr>
          <a:xfrm rot="900000" flipV="1">
            <a:off x="1513466" y="89730"/>
            <a:ext cx="203152" cy="203152"/>
            <a:chOff x="-222116" y="1268760"/>
            <a:chExt cx="2160240" cy="2160240"/>
          </a:xfrm>
          <a:solidFill>
            <a:srgbClr val="99CC00"/>
          </a:solidFill>
        </p:grpSpPr>
        <p:sp>
          <p:nvSpPr>
            <p:cNvPr id="52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3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4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5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6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7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8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44" name="그룹 75"/>
          <p:cNvGrpSpPr>
            <a:grpSpLocks noChangeAspect="1"/>
          </p:cNvGrpSpPr>
          <p:nvPr/>
        </p:nvGrpSpPr>
        <p:grpSpPr>
          <a:xfrm rot="900000" flipV="1">
            <a:off x="1816178" y="91818"/>
            <a:ext cx="203152" cy="203152"/>
            <a:chOff x="-222116" y="1268760"/>
            <a:chExt cx="2160240" cy="2160240"/>
          </a:xfrm>
          <a:solidFill>
            <a:srgbClr val="F3B10D"/>
          </a:solidFill>
        </p:grpSpPr>
        <p:sp>
          <p:nvSpPr>
            <p:cNvPr id="45" name="타원 76"/>
            <p:cNvSpPr/>
            <p:nvPr/>
          </p:nvSpPr>
          <p:spPr>
            <a:xfrm>
              <a:off x="-6092" y="1484784"/>
              <a:ext cx="1728192" cy="1728192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6" name="직사각형 77"/>
            <p:cNvSpPr/>
            <p:nvPr/>
          </p:nvSpPr>
          <p:spPr>
            <a:xfrm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7" name="직사각형 78"/>
            <p:cNvSpPr/>
            <p:nvPr/>
          </p:nvSpPr>
          <p:spPr>
            <a:xfrm rot="54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8" name="직사각형 79"/>
            <p:cNvSpPr/>
            <p:nvPr/>
          </p:nvSpPr>
          <p:spPr>
            <a:xfrm rot="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49" name="직사각형 80"/>
            <p:cNvSpPr/>
            <p:nvPr/>
          </p:nvSpPr>
          <p:spPr>
            <a:xfrm rot="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0" name="직사각형 81"/>
            <p:cNvSpPr/>
            <p:nvPr/>
          </p:nvSpPr>
          <p:spPr>
            <a:xfrm rot="-36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  <p:sp>
          <p:nvSpPr>
            <p:cNvPr id="51" name="직사각형 82"/>
            <p:cNvSpPr/>
            <p:nvPr/>
          </p:nvSpPr>
          <p:spPr>
            <a:xfrm rot="-1800000">
              <a:off x="786004" y="1268760"/>
              <a:ext cx="144000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srgbClr val="FFFFFF"/>
                </a:solidFill>
                <a:latin typeface="나눔고딕OTF"/>
                <a:ea typeface="나눔고딕OTF"/>
                <a:cs typeface="나눔고딕OTF"/>
                <a:sym typeface="Times" pitchFamily="18" charset="0"/>
              </a:endParaRPr>
            </a:p>
          </p:txBody>
        </p:sp>
      </p:grpSp>
      <p:grpSp>
        <p:nvGrpSpPr>
          <p:cNvPr id="87" name="그룹 67"/>
          <p:cNvGrpSpPr>
            <a:grpSpLocks noChangeAspect="1"/>
          </p:cNvGrpSpPr>
          <p:nvPr/>
        </p:nvGrpSpPr>
        <p:grpSpPr bwMode="auto">
          <a:xfrm rot="900000" flipV="1">
            <a:off x="509583" y="1065817"/>
            <a:ext cx="477553" cy="476064"/>
            <a:chOff x="-236069" y="1268760"/>
            <a:chExt cx="2174190" cy="2165148"/>
          </a:xfrm>
          <a:solidFill>
            <a:srgbClr val="FF5050"/>
          </a:solidFill>
        </p:grpSpPr>
        <p:sp>
          <p:nvSpPr>
            <p:cNvPr id="88" name="타원 68"/>
            <p:cNvSpPr/>
            <p:nvPr/>
          </p:nvSpPr>
          <p:spPr>
            <a:xfrm>
              <a:off x="-6545" y="1484105"/>
              <a:ext cx="1729097" cy="1729554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89" name="직사각형 69"/>
            <p:cNvSpPr/>
            <p:nvPr/>
          </p:nvSpPr>
          <p:spPr>
            <a:xfrm>
              <a:off x="785390" y="1268762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0" name="직사각형 70"/>
            <p:cNvSpPr/>
            <p:nvPr/>
          </p:nvSpPr>
          <p:spPr>
            <a:xfrm rot="5400000">
              <a:off x="786598" y="1268765"/>
              <a:ext cx="142808" cy="2160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1" name="직사각형 71"/>
            <p:cNvSpPr/>
            <p:nvPr/>
          </p:nvSpPr>
          <p:spPr>
            <a:xfrm rot="3600000">
              <a:off x="786599" y="1268764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2" name="직사각형 72"/>
            <p:cNvSpPr/>
            <p:nvPr/>
          </p:nvSpPr>
          <p:spPr>
            <a:xfrm rot="1800000">
              <a:off x="771437" y="1273668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3" name="직사각형 73"/>
            <p:cNvSpPr/>
            <p:nvPr/>
          </p:nvSpPr>
          <p:spPr>
            <a:xfrm rot="18000000">
              <a:off x="772646" y="1273670"/>
              <a:ext cx="142808" cy="21602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  <p:sp>
          <p:nvSpPr>
            <p:cNvPr id="94" name="직사각형 74"/>
            <p:cNvSpPr/>
            <p:nvPr/>
          </p:nvSpPr>
          <p:spPr>
            <a:xfrm rot="19800000">
              <a:off x="785391" y="1268760"/>
              <a:ext cx="145226" cy="2160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>
                <a:solidFill>
                  <a:srgbClr val="FFFFFF">
                    <a:lumMod val="75000"/>
                  </a:srgbClr>
                </a:solidFill>
                <a:sym typeface="Times" pitchFamily="18" charset="0"/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1016987" y="1043156"/>
            <a:ext cx="6473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3-2 </a:t>
            </a:r>
            <a:r>
              <a:rPr lang="ko-KR" altLang="en-US" sz="28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학기 제품개발설계 과정</a:t>
            </a:r>
            <a:endParaRPr lang="ko-KR" altLang="en-US" sz="28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976" y="1922127"/>
            <a:ext cx="6387783" cy="43137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21" y="1922126"/>
            <a:ext cx="6411038" cy="431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3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354</Words>
  <Application>Microsoft Office PowerPoint</Application>
  <PresentationFormat>화면 슬라이드 쇼(4:3)</PresentationFormat>
  <Paragraphs>126</Paragraphs>
  <Slides>28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2" baseType="lpstr">
      <vt:lpstr>굴림</vt:lpstr>
      <vt:lpstr>Arial</vt:lpstr>
      <vt:lpstr>Helvetica</vt:lpstr>
      <vt:lpstr>Bliss</vt:lpstr>
      <vt:lpstr>한양신명조</vt:lpstr>
      <vt:lpstr>Times</vt:lpstr>
      <vt:lpstr>현대하모니 M</vt:lpstr>
      <vt:lpstr>맑은 고딕</vt:lpstr>
      <vt:lpstr>나눔고딕 Bold</vt:lpstr>
      <vt:lpstr>나눔고딕OTF</vt:lpstr>
      <vt:lpstr>현대하모니 B</vt:lpstr>
      <vt:lpstr>휴먼명조</vt:lpstr>
      <vt:lpstr>ヒラギノ明朝 ProN W3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MD</cp:lastModifiedBy>
  <cp:revision>81</cp:revision>
  <dcterms:created xsi:type="dcterms:W3CDTF">2012-11-23T00:49:19Z</dcterms:created>
  <dcterms:modified xsi:type="dcterms:W3CDTF">2017-06-25T12:13:52Z</dcterms:modified>
</cp:coreProperties>
</file>